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14_8C0991A3.xml" ContentType="application/vnd.ms-powerpoint.comments+xml"/>
  <Override PartName="/ppt/comments/modernComment_119_91D1684A.xml" ContentType="application/vnd.ms-powerpoint.comments+xml"/>
  <Override PartName="/ppt/comments/modernComment_132_62A4F694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35_98EC894B.xml" ContentType="application/vnd.ms-powerpoint.comments+xml"/>
  <Override PartName="/ppt/comments/modernComment_137_B999CAD.xml" ContentType="application/vnd.ms-powerpoint.comments+xml"/>
  <Override PartName="/ppt/comments/modernComment_139_CB1BFD81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3B_7AFD0832.xml" ContentType="application/vnd.ms-powerpoint.comments+xml"/>
  <Override PartName="/ppt/comments/modernComment_13D_21C4CCB.xml" ContentType="application/vnd.ms-powerpoint.comments+xml"/>
  <Override PartName="/ppt/comments/modernComment_13F_A8BA1DAB.xml" ContentType="application/vnd.ms-powerpoint.comments+xml"/>
  <Override PartName="/ppt/comments/modernComment_1BD_CE23A15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281" r:id="rId49"/>
    <p:sldId id="307" r:id="rId50"/>
    <p:sldId id="320" r:id="rId51"/>
    <p:sldId id="321" r:id="rId52"/>
    <p:sldId id="322" r:id="rId53"/>
    <p:sldId id="323" r:id="rId54"/>
    <p:sldId id="324" r:id="rId55"/>
    <p:sldId id="325" r:id="rId56"/>
    <p:sldId id="328" r:id="rId57"/>
    <p:sldId id="326" r:id="rId58"/>
    <p:sldId id="327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06" r:id="rId70"/>
    <p:sldId id="308" r:id="rId71"/>
    <p:sldId id="339" r:id="rId72"/>
    <p:sldId id="346" r:id="rId73"/>
    <p:sldId id="347" r:id="rId74"/>
    <p:sldId id="340" r:id="rId75"/>
    <p:sldId id="341" r:id="rId76"/>
    <p:sldId id="342" r:id="rId77"/>
    <p:sldId id="343" r:id="rId78"/>
    <p:sldId id="344" r:id="rId79"/>
    <p:sldId id="348" r:id="rId80"/>
    <p:sldId id="349" r:id="rId81"/>
    <p:sldId id="350" r:id="rId82"/>
    <p:sldId id="351" r:id="rId83"/>
    <p:sldId id="352" r:id="rId84"/>
    <p:sldId id="353" r:id="rId85"/>
    <p:sldId id="358" r:id="rId86"/>
    <p:sldId id="354" r:id="rId87"/>
    <p:sldId id="355" r:id="rId88"/>
    <p:sldId id="356" r:id="rId89"/>
    <p:sldId id="357" r:id="rId90"/>
    <p:sldId id="359" r:id="rId91"/>
    <p:sldId id="360" r:id="rId92"/>
    <p:sldId id="361" r:id="rId93"/>
    <p:sldId id="362" r:id="rId94"/>
    <p:sldId id="363" r:id="rId95"/>
    <p:sldId id="364" r:id="rId96"/>
    <p:sldId id="309" r:id="rId97"/>
    <p:sldId id="310" r:id="rId98"/>
    <p:sldId id="365" r:id="rId99"/>
    <p:sldId id="368" r:id="rId100"/>
    <p:sldId id="366" r:id="rId101"/>
    <p:sldId id="367" r:id="rId102"/>
    <p:sldId id="369" r:id="rId103"/>
    <p:sldId id="370" r:id="rId104"/>
    <p:sldId id="371" r:id="rId105"/>
    <p:sldId id="372" r:id="rId106"/>
    <p:sldId id="373" r:id="rId107"/>
    <p:sldId id="374" r:id="rId108"/>
    <p:sldId id="378" r:id="rId109"/>
    <p:sldId id="375" r:id="rId110"/>
    <p:sldId id="376" r:id="rId111"/>
    <p:sldId id="377" r:id="rId112"/>
    <p:sldId id="379" r:id="rId113"/>
    <p:sldId id="380" r:id="rId114"/>
    <p:sldId id="381" r:id="rId115"/>
    <p:sldId id="382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11" r:id="rId124"/>
    <p:sldId id="312" r:id="rId125"/>
    <p:sldId id="390" r:id="rId126"/>
    <p:sldId id="391" r:id="rId127"/>
    <p:sldId id="392" r:id="rId128"/>
    <p:sldId id="393" r:id="rId129"/>
    <p:sldId id="394" r:id="rId130"/>
    <p:sldId id="395" r:id="rId131"/>
    <p:sldId id="396" r:id="rId132"/>
    <p:sldId id="397" r:id="rId133"/>
    <p:sldId id="398" r:id="rId134"/>
    <p:sldId id="399" r:id="rId135"/>
    <p:sldId id="400" r:id="rId136"/>
    <p:sldId id="401" r:id="rId137"/>
    <p:sldId id="402" r:id="rId138"/>
    <p:sldId id="403" r:id="rId139"/>
    <p:sldId id="404" r:id="rId140"/>
    <p:sldId id="405" r:id="rId141"/>
    <p:sldId id="406" r:id="rId142"/>
    <p:sldId id="407" r:id="rId143"/>
    <p:sldId id="408" r:id="rId144"/>
    <p:sldId id="409" r:id="rId145"/>
    <p:sldId id="410" r:id="rId146"/>
    <p:sldId id="411" r:id="rId147"/>
    <p:sldId id="412" r:id="rId148"/>
    <p:sldId id="413" r:id="rId149"/>
    <p:sldId id="414" r:id="rId150"/>
    <p:sldId id="415" r:id="rId151"/>
    <p:sldId id="313" r:id="rId152"/>
    <p:sldId id="314" r:id="rId153"/>
    <p:sldId id="416" r:id="rId154"/>
    <p:sldId id="417" r:id="rId155"/>
    <p:sldId id="418" r:id="rId156"/>
    <p:sldId id="419" r:id="rId157"/>
    <p:sldId id="420" r:id="rId158"/>
    <p:sldId id="421" r:id="rId159"/>
    <p:sldId id="422" r:id="rId160"/>
    <p:sldId id="423" r:id="rId161"/>
    <p:sldId id="428" r:id="rId162"/>
    <p:sldId id="424" r:id="rId163"/>
    <p:sldId id="425" r:id="rId164"/>
    <p:sldId id="426" r:id="rId165"/>
    <p:sldId id="427" r:id="rId166"/>
    <p:sldId id="430" r:id="rId167"/>
    <p:sldId id="429" r:id="rId168"/>
    <p:sldId id="315" r:id="rId169"/>
    <p:sldId id="316" r:id="rId170"/>
    <p:sldId id="431" r:id="rId171"/>
    <p:sldId id="432" r:id="rId172"/>
    <p:sldId id="433" r:id="rId173"/>
    <p:sldId id="434" r:id="rId174"/>
    <p:sldId id="435" r:id="rId175"/>
    <p:sldId id="436" r:id="rId176"/>
    <p:sldId id="437" r:id="rId177"/>
    <p:sldId id="438" r:id="rId178"/>
    <p:sldId id="439" r:id="rId179"/>
    <p:sldId id="440" r:id="rId180"/>
    <p:sldId id="441" r:id="rId181"/>
    <p:sldId id="442" r:id="rId182"/>
    <p:sldId id="443" r:id="rId183"/>
    <p:sldId id="317" r:id="rId184"/>
    <p:sldId id="318" r:id="rId185"/>
    <p:sldId id="446" r:id="rId186"/>
    <p:sldId id="447" r:id="rId187"/>
    <p:sldId id="448" r:id="rId188"/>
    <p:sldId id="449" r:id="rId189"/>
    <p:sldId id="450" r:id="rId190"/>
    <p:sldId id="451" r:id="rId191"/>
    <p:sldId id="452" r:id="rId192"/>
    <p:sldId id="453" r:id="rId193"/>
    <p:sldId id="454" r:id="rId194"/>
    <p:sldId id="456" r:id="rId195"/>
    <p:sldId id="455" r:id="rId196"/>
    <p:sldId id="457" r:id="rId197"/>
    <p:sldId id="458" r:id="rId198"/>
    <p:sldId id="459" r:id="rId199"/>
    <p:sldId id="461" r:id="rId200"/>
    <p:sldId id="460" r:id="rId201"/>
    <p:sldId id="319" r:id="rId202"/>
    <p:sldId id="444" r:id="rId203"/>
    <p:sldId id="462" r:id="rId204"/>
    <p:sldId id="463" r:id="rId205"/>
    <p:sldId id="464" r:id="rId206"/>
    <p:sldId id="465" r:id="rId207"/>
    <p:sldId id="466" r:id="rId208"/>
    <p:sldId id="467" r:id="rId209"/>
    <p:sldId id="468" r:id="rId210"/>
    <p:sldId id="469" r:id="rId211"/>
    <p:sldId id="470" r:id="rId212"/>
    <p:sldId id="471" r:id="rId213"/>
    <p:sldId id="472" r:id="rId214"/>
    <p:sldId id="473" r:id="rId215"/>
    <p:sldId id="474" r:id="rId216"/>
    <p:sldId id="475" r:id="rId217"/>
    <p:sldId id="476" r:id="rId218"/>
    <p:sldId id="477" r:id="rId219"/>
    <p:sldId id="478" r:id="rId220"/>
    <p:sldId id="479" r:id="rId221"/>
    <p:sldId id="480" r:id="rId222"/>
    <p:sldId id="481" r:id="rId223"/>
    <p:sldId id="482" r:id="rId224"/>
    <p:sldId id="483" r:id="rId225"/>
    <p:sldId id="484" r:id="rId226"/>
    <p:sldId id="486" r:id="rId227"/>
    <p:sldId id="485" r:id="rId228"/>
    <p:sldId id="487" r:id="rId229"/>
    <p:sldId id="488" r:id="rId230"/>
    <p:sldId id="489" r:id="rId231"/>
    <p:sldId id="490" r:id="rId232"/>
    <p:sldId id="491" r:id="rId233"/>
    <p:sldId id="492" r:id="rId234"/>
    <p:sldId id="493" r:id="rId235"/>
    <p:sldId id="445" r:id="rId2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1CA8ED9-A940-8C82-F314-DFE81E0339CF}" name="김현우" initials="김" userId="S::henry0430@konkuk.ac.kr::1806998b-4ab3-481d-8f6d-53e8c40885e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64"/>
    <p:restoredTop sz="94192"/>
  </p:normalViewPr>
  <p:slideViewPr>
    <p:cSldViewPr snapToGrid="0" snapToObjects="1">
      <p:cViewPr>
        <p:scale>
          <a:sx n="83" d="100"/>
          <a:sy n="83" d="100"/>
        </p:scale>
        <p:origin x="-4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viewProps" Target="viewProp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tableStyles" Target="tableStyle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microsoft.com/office/2018/10/relationships/authors" Target="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comments/modernComment_114_8C0991A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532F4C1-5923-F042-AF29-3629CEAA5033}" authorId="{A1CA8ED9-A940-8C82-F314-DFE81E0339CF}" created="2022-02-24T08:20:23.240">
    <pc:sldMkLst xmlns:pc="http://schemas.microsoft.com/office/powerpoint/2013/main/command">
      <pc:docMk/>
      <pc:sldMk cId="2349437347" sldId="276"/>
    </pc:sldMkLst>
    <p188:txBody>
      <a:bodyPr/>
      <a:lstStyle/>
      <a:p>
        <a:r>
          <a:rPr lang="ko-KR" altLang="en-US"/>
          <a:t>CODE
</a:t>
        </a:r>
      </a:p>
    </p188:txBody>
  </p188:cm>
</p188:cmLst>
</file>

<file path=ppt/comments/modernComment_119_91D168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FBB104-0679-784D-BF4A-AF73E164A5FD}" authorId="{A1CA8ED9-A940-8C82-F314-DFE81E0339CF}" created="2022-02-24T08:21:03.3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46420042" sldId="281"/>
      <ac:spMk id="2" creationId="{35DB9ED5-5A0B-0C4F-8FC8-29794B07B963}"/>
    </ac:deMkLst>
    <p188:txBody>
      <a:bodyPr/>
      <a:lstStyle/>
      <a:p>
        <a:r>
          <a:rPr lang="ko-KR" altLang="en-US"/>
          <a:t>CODE</a:t>
        </a:r>
      </a:p>
    </p188:txBody>
  </p188:cm>
</p188:cmLst>
</file>

<file path=ppt/comments/modernComment_132_62A4F6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C39FC5-5155-F24B-B507-784E5EC1645E}" authorId="{A1CA8ED9-A940-8C82-F314-DFE81E0339CF}" created="2022-02-24T08:39:38.919">
    <pc:sldMkLst xmlns:pc="http://schemas.microsoft.com/office/powerpoint/2013/main/command">
      <pc:docMk/>
      <pc:sldMk cId="1654978196" sldId="306"/>
    </pc:sldMkLst>
    <p188:txBody>
      <a:bodyPr/>
      <a:lstStyle/>
      <a:p>
        <a:r>
          <a:rPr lang="ko-KR" altLang="en-US"/>
          <a:t>CODE</a:t>
        </a:r>
      </a:p>
    </p188:txBody>
  </p188:cm>
</p188:cmLst>
</file>

<file path=ppt/comments/modernComment_135_98EC89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69B615-9002-E648-BE87-4A3126DAA1C4}" authorId="{A1CA8ED9-A940-8C82-F314-DFE81E0339CF}" created="2022-02-24T08:40:38.575">
    <pc:sldMkLst xmlns:pc="http://schemas.microsoft.com/office/powerpoint/2013/main/command">
      <pc:docMk/>
      <pc:sldMk cId="2565638475" sldId="309"/>
    </pc:sldMkLst>
    <p188:txBody>
      <a:bodyPr/>
      <a:lstStyle/>
      <a:p>
        <a:r>
          <a:rPr lang="ko-KR" altLang="en-US"/>
          <a:t>CODE</a:t>
        </a:r>
      </a:p>
    </p188:txBody>
  </p188:cm>
</p188:cmLst>
</file>

<file path=ppt/comments/modernComment_137_B999C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B7F5EF0-B625-CF4E-BE8E-DB65E6A13318}" authorId="{A1CA8ED9-A940-8C82-F314-DFE81E0339CF}" created="2022-02-24T08:40:38.575">
    <pc:sldMkLst xmlns:pc="http://schemas.microsoft.com/office/powerpoint/2013/main/command">
      <pc:docMk/>
      <pc:sldMk cId="2565638475" sldId="309"/>
    </pc:sldMkLst>
    <p188:txBody>
      <a:bodyPr/>
      <a:lstStyle/>
      <a:p>
        <a:r>
          <a:rPr lang="ko-KR" altLang="en-US"/>
          <a:t>CODE</a:t>
        </a:r>
      </a:p>
    </p188:txBody>
  </p188:cm>
</p188:cmLst>
</file>

<file path=ppt/comments/modernComment_139_CB1BFD8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03F7F31-D800-494F-BDB5-D7BC3DD42968}" authorId="{A1CA8ED9-A940-8C82-F314-DFE81E0339CF}" created="2022-02-24T08:40:38.575">
    <pc:sldMkLst xmlns:pc="http://schemas.microsoft.com/office/powerpoint/2013/main/command">
      <pc:docMk/>
      <pc:sldMk cId="2565638475" sldId="309"/>
    </pc:sldMkLst>
    <p188:txBody>
      <a:bodyPr/>
      <a:lstStyle/>
      <a:p>
        <a:r>
          <a:rPr lang="ko-KR" altLang="en-US"/>
          <a:t>CODE</a:t>
        </a:r>
      </a:p>
    </p188:txBody>
  </p188:cm>
</p188:cmLst>
</file>

<file path=ppt/comments/modernComment_13B_7AFD0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FE10BF-5839-3743-ACB9-48E7703EC2A1}" authorId="{A1CA8ED9-A940-8C82-F314-DFE81E0339CF}" created="2022-02-24T08:40:38.575">
    <pc:sldMkLst xmlns:pc="http://schemas.microsoft.com/office/powerpoint/2013/main/command">
      <pc:docMk/>
      <pc:sldMk cId="2565638475" sldId="309"/>
    </pc:sldMkLst>
    <p188:txBody>
      <a:bodyPr/>
      <a:lstStyle/>
      <a:p>
        <a:r>
          <a:rPr lang="ko-KR" altLang="en-US"/>
          <a:t>CODE</a:t>
        </a:r>
      </a:p>
    </p188:txBody>
  </p188:cm>
</p188:cmLst>
</file>

<file path=ppt/comments/modernComment_13D_21C4CC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4F7F1B-B83F-224F-A786-54F8A06E8DCC}" authorId="{A1CA8ED9-A940-8C82-F314-DFE81E0339CF}" created="2022-02-24T08:40:38.575">
    <pc:sldMkLst xmlns:pc="http://schemas.microsoft.com/office/powerpoint/2013/main/command">
      <pc:docMk/>
      <pc:sldMk cId="2565638475" sldId="309"/>
    </pc:sldMkLst>
    <p188:txBody>
      <a:bodyPr/>
      <a:lstStyle/>
      <a:p>
        <a:r>
          <a:rPr lang="ko-KR" altLang="en-US"/>
          <a:t>CODE</a:t>
        </a:r>
      </a:p>
    </p188:txBody>
  </p188:cm>
</p188:cmLst>
</file>

<file path=ppt/comments/modernComment_13F_A8BA1DA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36D736-BE57-6E4D-B5D0-0F12D5CCDED6}" authorId="{A1CA8ED9-A940-8C82-F314-DFE81E0339CF}" created="2022-02-24T08:40:38.575">
    <pc:sldMkLst xmlns:pc="http://schemas.microsoft.com/office/powerpoint/2013/main/command">
      <pc:docMk/>
      <pc:sldMk cId="2565638475" sldId="309"/>
    </pc:sldMkLst>
    <p188:txBody>
      <a:bodyPr/>
      <a:lstStyle/>
      <a:p>
        <a:r>
          <a:rPr lang="ko-KR" altLang="en-US"/>
          <a:t>CODE</a:t>
        </a:r>
      </a:p>
    </p188:txBody>
  </p188:cm>
</p188:cmLst>
</file>

<file path=ppt/comments/modernComment_1BD_CE23A1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346EA7-8B30-AE4C-9CE1-5C4DD4C336A8}" authorId="{A1CA8ED9-A940-8C82-F314-DFE81E0339CF}" created="2022-02-24T08:40:38.575">
    <pc:sldMkLst xmlns:pc="http://schemas.microsoft.com/office/powerpoint/2013/main/command">
      <pc:docMk/>
      <pc:sldMk cId="2565638475" sldId="309"/>
    </pc:sldMkLst>
    <p188:txBody>
      <a:bodyPr/>
      <a:lstStyle/>
      <a:p>
        <a:r>
          <a:rPr lang="ko-KR" altLang="en-US"/>
          <a:t>CODE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375C63-EB17-2849-9C02-B207C6CE2433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800000"/>
          </a:camera>
          <a:lightRig rig="threePt" dir="t"/>
        </a:scene3d>
      </dgm:spPr>
      <dgm:t>
        <a:bodyPr/>
        <a:lstStyle/>
        <a:p>
          <a:pPr latinLnBrk="1"/>
          <a:endParaRPr lang="ko-KR" altLang="en-US"/>
        </a:p>
      </dgm:t>
    </dgm:pt>
    <dgm:pt modelId="{417AEB87-428A-9D4B-8AF0-526C5B19D97A}">
      <dgm:prSet phldrT="[텍스트]"/>
      <dgm:spPr>
        <a:solidFill>
          <a:srgbClr val="29323C"/>
        </a:solidFill>
      </dgm:spPr>
      <dgm:t>
        <a:bodyPr/>
        <a:lstStyle/>
        <a:p>
          <a:pPr latinLnBrk="1"/>
          <a:r>
            <a:rPr lang="en-US" altLang="ko-KR" dirty="0"/>
            <a:t>Parallelization</a:t>
          </a:r>
          <a:endParaRPr lang="ko-KR" altLang="en-US" dirty="0"/>
        </a:p>
      </dgm:t>
    </dgm:pt>
    <dgm:pt modelId="{A779186D-737F-FC40-B0D2-5C8D20C67B59}" type="parTrans" cxnId="{6FC6B8F4-FE84-7F4A-A7F9-57803E84F6E8}">
      <dgm:prSet/>
      <dgm:spPr/>
      <dgm:t>
        <a:bodyPr/>
        <a:lstStyle/>
        <a:p>
          <a:pPr latinLnBrk="1"/>
          <a:endParaRPr lang="ko-KR" altLang="en-US"/>
        </a:p>
      </dgm:t>
    </dgm:pt>
    <dgm:pt modelId="{D4B69AA0-0E64-DD45-ABD9-15D8CFBEAA60}" type="sibTrans" cxnId="{6FC6B8F4-FE84-7F4A-A7F9-57803E84F6E8}">
      <dgm:prSet/>
      <dgm:spPr>
        <a:ln w="12700">
          <a:solidFill>
            <a:srgbClr val="7C818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BCBFB67-8E4C-D441-8952-3A4176EBFC1C}">
      <dgm:prSet phldrT="[텍스트]"/>
      <dgm:spPr>
        <a:solidFill>
          <a:srgbClr val="29323C"/>
        </a:solidFill>
      </dgm:spPr>
      <dgm:t>
        <a:bodyPr/>
        <a:lstStyle/>
        <a:p>
          <a:pPr latinLnBrk="1"/>
          <a:r>
            <a:rPr lang="en-US" altLang="ko-KR" dirty="0"/>
            <a:t>Sparsity</a:t>
          </a:r>
        </a:p>
        <a:p>
          <a:pPr latinLnBrk="1"/>
          <a:r>
            <a:rPr lang="en-US" altLang="ko-KR" dirty="0"/>
            <a:t>Awareness</a:t>
          </a:r>
          <a:endParaRPr lang="ko-KR" altLang="en-US" dirty="0"/>
        </a:p>
      </dgm:t>
    </dgm:pt>
    <dgm:pt modelId="{16F7CB47-BF35-9E4B-80E0-5F0E301C149E}" type="parTrans" cxnId="{0376FCEA-4CB1-C348-9FDC-32D4DBD7CD5E}">
      <dgm:prSet/>
      <dgm:spPr/>
      <dgm:t>
        <a:bodyPr/>
        <a:lstStyle/>
        <a:p>
          <a:pPr latinLnBrk="1"/>
          <a:endParaRPr lang="ko-KR" altLang="en-US"/>
        </a:p>
      </dgm:t>
    </dgm:pt>
    <dgm:pt modelId="{84F05DE1-05E4-C943-9F48-F0754B34342E}" type="sibTrans" cxnId="{0376FCEA-4CB1-C348-9FDC-32D4DBD7CD5E}">
      <dgm:prSet/>
      <dgm:spPr>
        <a:ln w="12700">
          <a:solidFill>
            <a:srgbClr val="7C818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36E3D44E-8DE6-4C48-9F90-46A21A3FB83F}">
      <dgm:prSet phldrT="[텍스트]"/>
      <dgm:spPr>
        <a:solidFill>
          <a:srgbClr val="29323C"/>
        </a:solidFill>
      </dgm:spPr>
      <dgm:t>
        <a:bodyPr/>
        <a:lstStyle/>
        <a:p>
          <a:pPr latinLnBrk="1"/>
          <a:r>
            <a:rPr lang="en-US" altLang="ko-KR" dirty="0"/>
            <a:t>regularization</a:t>
          </a:r>
          <a:endParaRPr lang="ko-KR" altLang="en-US" dirty="0"/>
        </a:p>
      </dgm:t>
    </dgm:pt>
    <dgm:pt modelId="{314B9C3B-83E8-E948-9D91-86A8F3D0D988}" type="parTrans" cxnId="{960F261C-27DE-2F45-94C8-D2DE023C33A7}">
      <dgm:prSet/>
      <dgm:spPr/>
      <dgm:t>
        <a:bodyPr/>
        <a:lstStyle/>
        <a:p>
          <a:pPr latinLnBrk="1"/>
          <a:endParaRPr lang="ko-KR" altLang="en-US"/>
        </a:p>
      </dgm:t>
    </dgm:pt>
    <dgm:pt modelId="{DF506335-ECDD-C14D-8287-28F2F35E966F}" type="sibTrans" cxnId="{960F261C-27DE-2F45-94C8-D2DE023C33A7}">
      <dgm:prSet/>
      <dgm:spPr>
        <a:ln w="12700">
          <a:solidFill>
            <a:srgbClr val="7C818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CE143F0-F401-2C4C-924C-2253909AECBD}">
      <dgm:prSet phldrT="[텍스트]"/>
      <dgm:spPr>
        <a:solidFill>
          <a:srgbClr val="29323C"/>
        </a:solidFill>
      </dgm:spPr>
      <dgm:t>
        <a:bodyPr/>
        <a:lstStyle/>
        <a:p>
          <a:pPr latinLnBrk="1"/>
          <a:r>
            <a:rPr lang="en-US" altLang="ko-KR" dirty="0"/>
            <a:t>Weighted Quantile</a:t>
          </a:r>
        </a:p>
        <a:p>
          <a:pPr latinLnBrk="1"/>
          <a:r>
            <a:rPr lang="en-US" altLang="ko-KR" dirty="0"/>
            <a:t>Sketch</a:t>
          </a:r>
          <a:endParaRPr lang="ko-KR" altLang="en-US" dirty="0"/>
        </a:p>
      </dgm:t>
    </dgm:pt>
    <dgm:pt modelId="{6EB94E1B-FD23-824E-9512-86A87B881BFD}" type="parTrans" cxnId="{5DDC4897-FE53-1044-9CF0-487DF144369D}">
      <dgm:prSet/>
      <dgm:spPr/>
      <dgm:t>
        <a:bodyPr/>
        <a:lstStyle/>
        <a:p>
          <a:pPr latinLnBrk="1"/>
          <a:endParaRPr lang="ko-KR" altLang="en-US"/>
        </a:p>
      </dgm:t>
    </dgm:pt>
    <dgm:pt modelId="{19AEDA6A-4410-BC41-A000-ED5F05D12AF9}" type="sibTrans" cxnId="{5DDC4897-FE53-1044-9CF0-487DF144369D}">
      <dgm:prSet/>
      <dgm:spPr>
        <a:ln w="12700">
          <a:solidFill>
            <a:srgbClr val="7C818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EAC12C9-0D0F-8449-A8B0-1A9D16A40388}">
      <dgm:prSet/>
      <dgm:spPr>
        <a:solidFill>
          <a:srgbClr val="29323C"/>
        </a:solidFill>
      </dgm:spPr>
      <dgm:t>
        <a:bodyPr/>
        <a:lstStyle/>
        <a:p>
          <a:pPr latinLnBrk="1"/>
          <a:r>
            <a:rPr lang="en-US" altLang="ko-KR" dirty="0"/>
            <a:t>Hardware Optimization</a:t>
          </a:r>
          <a:endParaRPr lang="ko-KR" altLang="en-US" dirty="0"/>
        </a:p>
      </dgm:t>
    </dgm:pt>
    <dgm:pt modelId="{FB59EC16-2695-1341-BC71-94F4F812B139}" type="parTrans" cxnId="{CD763B0C-4A21-764F-8C59-A5D77D1408AA}">
      <dgm:prSet/>
      <dgm:spPr/>
      <dgm:t>
        <a:bodyPr/>
        <a:lstStyle/>
        <a:p>
          <a:pPr latinLnBrk="1"/>
          <a:endParaRPr lang="ko-KR" altLang="en-US"/>
        </a:p>
      </dgm:t>
    </dgm:pt>
    <dgm:pt modelId="{897F4070-031A-8246-AD36-C6F2E42442BC}" type="sibTrans" cxnId="{CD763B0C-4A21-764F-8C59-A5D77D1408AA}">
      <dgm:prSet/>
      <dgm:spPr>
        <a:ln w="12700">
          <a:solidFill>
            <a:srgbClr val="7C818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8BB32B2-773B-C34F-86B2-95935376429C}">
      <dgm:prSet/>
      <dgm:spPr>
        <a:solidFill>
          <a:srgbClr val="29323C"/>
        </a:solidFill>
      </dgm:spPr>
      <dgm:t>
        <a:bodyPr/>
        <a:lstStyle/>
        <a:p>
          <a:pPr latinLnBrk="1"/>
          <a:r>
            <a:rPr lang="en-US" altLang="ko-KR" dirty="0"/>
            <a:t>Tree Pruning</a:t>
          </a:r>
          <a:endParaRPr lang="ko-KR" altLang="en-US" dirty="0"/>
        </a:p>
      </dgm:t>
    </dgm:pt>
    <dgm:pt modelId="{7C3D36E0-1A4A-FE41-A565-E3E0E3A5572F}" type="parTrans" cxnId="{9753FE21-0433-EA4E-8BEA-BEDDDEC9AAF5}">
      <dgm:prSet/>
      <dgm:spPr/>
      <dgm:t>
        <a:bodyPr/>
        <a:lstStyle/>
        <a:p>
          <a:pPr latinLnBrk="1"/>
          <a:endParaRPr lang="ko-KR" altLang="en-US"/>
        </a:p>
      </dgm:t>
    </dgm:pt>
    <dgm:pt modelId="{BE999235-52FD-324B-95C5-A937640B63D2}" type="sibTrans" cxnId="{9753FE21-0433-EA4E-8BEA-BEDDDEC9AAF5}">
      <dgm:prSet/>
      <dgm:spPr>
        <a:ln w="12700">
          <a:solidFill>
            <a:srgbClr val="7C818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B1624EA-2B3E-954F-B6AC-30B29EF45648}" type="pres">
      <dgm:prSet presAssocID="{A6375C63-EB17-2849-9C02-B207C6CE2433}" presName="cycle" presStyleCnt="0">
        <dgm:presLayoutVars>
          <dgm:dir/>
          <dgm:resizeHandles val="exact"/>
        </dgm:presLayoutVars>
      </dgm:prSet>
      <dgm:spPr/>
    </dgm:pt>
    <dgm:pt modelId="{9D7C4DA2-1284-874B-8F01-C5A42016FDE4}" type="pres">
      <dgm:prSet presAssocID="{417AEB87-428A-9D4B-8AF0-526C5B19D97A}" presName="node" presStyleLbl="node1" presStyleIdx="0" presStyleCnt="6" custAng="1800000">
        <dgm:presLayoutVars>
          <dgm:bulletEnabled val="1"/>
        </dgm:presLayoutVars>
      </dgm:prSet>
      <dgm:spPr/>
    </dgm:pt>
    <dgm:pt modelId="{099ED9B3-B172-6641-BC1A-345AA0B4399F}" type="pres">
      <dgm:prSet presAssocID="{417AEB87-428A-9D4B-8AF0-526C5B19D97A}" presName="spNode" presStyleCnt="0"/>
      <dgm:spPr/>
    </dgm:pt>
    <dgm:pt modelId="{908AA57A-03C1-A34F-82EA-FB66472E4E85}" type="pres">
      <dgm:prSet presAssocID="{D4B69AA0-0E64-DD45-ABD9-15D8CFBEAA60}" presName="sibTrans" presStyleLbl="sibTrans1D1" presStyleIdx="0" presStyleCnt="6"/>
      <dgm:spPr/>
    </dgm:pt>
    <dgm:pt modelId="{C8940719-5D08-6C49-975D-3562202C28E1}" type="pres">
      <dgm:prSet presAssocID="{0BCBFB67-8E4C-D441-8952-3A4176EBFC1C}" presName="node" presStyleLbl="node1" presStyleIdx="1" presStyleCnt="6" custAng="1800000">
        <dgm:presLayoutVars>
          <dgm:bulletEnabled val="1"/>
        </dgm:presLayoutVars>
      </dgm:prSet>
      <dgm:spPr/>
    </dgm:pt>
    <dgm:pt modelId="{284BD5D0-6EF9-E44D-9170-ABC2E5BEFDAB}" type="pres">
      <dgm:prSet presAssocID="{0BCBFB67-8E4C-D441-8952-3A4176EBFC1C}" presName="spNode" presStyleCnt="0"/>
      <dgm:spPr/>
    </dgm:pt>
    <dgm:pt modelId="{3E781529-63B4-E149-A08C-1A0085BE53AC}" type="pres">
      <dgm:prSet presAssocID="{84F05DE1-05E4-C943-9F48-F0754B34342E}" presName="sibTrans" presStyleLbl="sibTrans1D1" presStyleIdx="1" presStyleCnt="6"/>
      <dgm:spPr/>
    </dgm:pt>
    <dgm:pt modelId="{EC82259F-93E7-E746-A956-43E47CD36B3F}" type="pres">
      <dgm:prSet presAssocID="{36E3D44E-8DE6-4C48-9F90-46A21A3FB83F}" presName="node" presStyleLbl="node1" presStyleIdx="2" presStyleCnt="6" custAng="1800000">
        <dgm:presLayoutVars>
          <dgm:bulletEnabled val="1"/>
        </dgm:presLayoutVars>
      </dgm:prSet>
      <dgm:spPr/>
    </dgm:pt>
    <dgm:pt modelId="{1EC81C00-753C-9343-A50D-C3131465F486}" type="pres">
      <dgm:prSet presAssocID="{36E3D44E-8DE6-4C48-9F90-46A21A3FB83F}" presName="spNode" presStyleCnt="0"/>
      <dgm:spPr/>
    </dgm:pt>
    <dgm:pt modelId="{C49A0396-0772-924B-9912-4717F919882C}" type="pres">
      <dgm:prSet presAssocID="{DF506335-ECDD-C14D-8287-28F2F35E966F}" presName="sibTrans" presStyleLbl="sibTrans1D1" presStyleIdx="2" presStyleCnt="6"/>
      <dgm:spPr/>
    </dgm:pt>
    <dgm:pt modelId="{9B58F3C7-AD17-7C46-B91C-DFCB491F8364}" type="pres">
      <dgm:prSet presAssocID="{ECE143F0-F401-2C4C-924C-2253909AECBD}" presName="node" presStyleLbl="node1" presStyleIdx="3" presStyleCnt="6" custAng="1800000">
        <dgm:presLayoutVars>
          <dgm:bulletEnabled val="1"/>
        </dgm:presLayoutVars>
      </dgm:prSet>
      <dgm:spPr/>
    </dgm:pt>
    <dgm:pt modelId="{A1CF89CA-C026-6F40-9018-F16D19F04199}" type="pres">
      <dgm:prSet presAssocID="{ECE143F0-F401-2C4C-924C-2253909AECBD}" presName="spNode" presStyleCnt="0"/>
      <dgm:spPr/>
    </dgm:pt>
    <dgm:pt modelId="{972C870B-1DC1-2843-9E49-EE920840A162}" type="pres">
      <dgm:prSet presAssocID="{19AEDA6A-4410-BC41-A000-ED5F05D12AF9}" presName="sibTrans" presStyleLbl="sibTrans1D1" presStyleIdx="3" presStyleCnt="6"/>
      <dgm:spPr/>
    </dgm:pt>
    <dgm:pt modelId="{44F2E919-8669-4B49-BDA4-10AAEF9AA0B3}" type="pres">
      <dgm:prSet presAssocID="{AEAC12C9-0D0F-8449-A8B0-1A9D16A40388}" presName="node" presStyleLbl="node1" presStyleIdx="4" presStyleCnt="6" custAng="1800000">
        <dgm:presLayoutVars>
          <dgm:bulletEnabled val="1"/>
        </dgm:presLayoutVars>
      </dgm:prSet>
      <dgm:spPr/>
    </dgm:pt>
    <dgm:pt modelId="{EAE3595A-CDC3-F842-A544-27EF968300A0}" type="pres">
      <dgm:prSet presAssocID="{AEAC12C9-0D0F-8449-A8B0-1A9D16A40388}" presName="spNode" presStyleCnt="0"/>
      <dgm:spPr/>
    </dgm:pt>
    <dgm:pt modelId="{F473117D-F363-5346-BF2B-26DFE4090D58}" type="pres">
      <dgm:prSet presAssocID="{897F4070-031A-8246-AD36-C6F2E42442BC}" presName="sibTrans" presStyleLbl="sibTrans1D1" presStyleIdx="4" presStyleCnt="6"/>
      <dgm:spPr/>
    </dgm:pt>
    <dgm:pt modelId="{FD83C790-0593-4C40-A5CE-94C68BE22171}" type="pres">
      <dgm:prSet presAssocID="{D8BB32B2-773B-C34F-86B2-95935376429C}" presName="node" presStyleLbl="node1" presStyleIdx="5" presStyleCnt="6" custAng="1800000">
        <dgm:presLayoutVars>
          <dgm:bulletEnabled val="1"/>
        </dgm:presLayoutVars>
      </dgm:prSet>
      <dgm:spPr/>
    </dgm:pt>
    <dgm:pt modelId="{9F23815F-71AA-EC4F-BA12-4EDB89DAD166}" type="pres">
      <dgm:prSet presAssocID="{D8BB32B2-773B-C34F-86B2-95935376429C}" presName="spNode" presStyleCnt="0"/>
      <dgm:spPr/>
    </dgm:pt>
    <dgm:pt modelId="{4BBF1305-6EAB-DB4B-ABE0-46BC6803F861}" type="pres">
      <dgm:prSet presAssocID="{BE999235-52FD-324B-95C5-A937640B63D2}" presName="sibTrans" presStyleLbl="sibTrans1D1" presStyleIdx="5" presStyleCnt="6"/>
      <dgm:spPr/>
    </dgm:pt>
  </dgm:ptLst>
  <dgm:cxnLst>
    <dgm:cxn modelId="{00978108-B225-6B41-A861-2CF87F2F50ED}" type="presOf" srcId="{D4B69AA0-0E64-DD45-ABD9-15D8CFBEAA60}" destId="{908AA57A-03C1-A34F-82EA-FB66472E4E85}" srcOrd="0" destOrd="0" presId="urn:microsoft.com/office/officeart/2005/8/layout/cycle6"/>
    <dgm:cxn modelId="{CD763B0C-4A21-764F-8C59-A5D77D1408AA}" srcId="{A6375C63-EB17-2849-9C02-B207C6CE2433}" destId="{AEAC12C9-0D0F-8449-A8B0-1A9D16A40388}" srcOrd="4" destOrd="0" parTransId="{FB59EC16-2695-1341-BC71-94F4F812B139}" sibTransId="{897F4070-031A-8246-AD36-C6F2E42442BC}"/>
    <dgm:cxn modelId="{960F261C-27DE-2F45-94C8-D2DE023C33A7}" srcId="{A6375C63-EB17-2849-9C02-B207C6CE2433}" destId="{36E3D44E-8DE6-4C48-9F90-46A21A3FB83F}" srcOrd="2" destOrd="0" parTransId="{314B9C3B-83E8-E948-9D91-86A8F3D0D988}" sibTransId="{DF506335-ECDD-C14D-8287-28F2F35E966F}"/>
    <dgm:cxn modelId="{9753FE21-0433-EA4E-8BEA-BEDDDEC9AAF5}" srcId="{A6375C63-EB17-2849-9C02-B207C6CE2433}" destId="{D8BB32B2-773B-C34F-86B2-95935376429C}" srcOrd="5" destOrd="0" parTransId="{7C3D36E0-1A4A-FE41-A565-E3E0E3A5572F}" sibTransId="{BE999235-52FD-324B-95C5-A937640B63D2}"/>
    <dgm:cxn modelId="{23168226-5EBE-D144-B37C-BD39557657C0}" type="presOf" srcId="{19AEDA6A-4410-BC41-A000-ED5F05D12AF9}" destId="{972C870B-1DC1-2843-9E49-EE920840A162}" srcOrd="0" destOrd="0" presId="urn:microsoft.com/office/officeart/2005/8/layout/cycle6"/>
    <dgm:cxn modelId="{AB571236-0C51-664A-8B9B-995A65759F66}" type="presOf" srcId="{84F05DE1-05E4-C943-9F48-F0754B34342E}" destId="{3E781529-63B4-E149-A08C-1A0085BE53AC}" srcOrd="0" destOrd="0" presId="urn:microsoft.com/office/officeart/2005/8/layout/cycle6"/>
    <dgm:cxn modelId="{7CA27D48-2737-AF4C-B30F-0E21CA70C9E7}" type="presOf" srcId="{0BCBFB67-8E4C-D441-8952-3A4176EBFC1C}" destId="{C8940719-5D08-6C49-975D-3562202C28E1}" srcOrd="0" destOrd="0" presId="urn:microsoft.com/office/officeart/2005/8/layout/cycle6"/>
    <dgm:cxn modelId="{4858935F-A1F4-D94C-B033-63985E01DAD2}" type="presOf" srcId="{897F4070-031A-8246-AD36-C6F2E42442BC}" destId="{F473117D-F363-5346-BF2B-26DFE4090D58}" srcOrd="0" destOrd="0" presId="urn:microsoft.com/office/officeart/2005/8/layout/cycle6"/>
    <dgm:cxn modelId="{95A5D764-CA05-2143-BB0A-BDA673FC1BC6}" type="presOf" srcId="{ECE143F0-F401-2C4C-924C-2253909AECBD}" destId="{9B58F3C7-AD17-7C46-B91C-DFCB491F8364}" srcOrd="0" destOrd="0" presId="urn:microsoft.com/office/officeart/2005/8/layout/cycle6"/>
    <dgm:cxn modelId="{E327426B-3BC7-1A44-94E6-C8EFEC0F0E2F}" type="presOf" srcId="{DF506335-ECDD-C14D-8287-28F2F35E966F}" destId="{C49A0396-0772-924B-9912-4717F919882C}" srcOrd="0" destOrd="0" presId="urn:microsoft.com/office/officeart/2005/8/layout/cycle6"/>
    <dgm:cxn modelId="{8DD54486-D4E6-B947-9C24-688BFBCA8996}" type="presOf" srcId="{BE999235-52FD-324B-95C5-A937640B63D2}" destId="{4BBF1305-6EAB-DB4B-ABE0-46BC6803F861}" srcOrd="0" destOrd="0" presId="urn:microsoft.com/office/officeart/2005/8/layout/cycle6"/>
    <dgm:cxn modelId="{2BEDD491-B5B1-9648-9D0F-387BC8BFE953}" type="presOf" srcId="{417AEB87-428A-9D4B-8AF0-526C5B19D97A}" destId="{9D7C4DA2-1284-874B-8F01-C5A42016FDE4}" srcOrd="0" destOrd="0" presId="urn:microsoft.com/office/officeart/2005/8/layout/cycle6"/>
    <dgm:cxn modelId="{9032DC92-8808-5147-AEF3-C7CBA4E2CF47}" type="presOf" srcId="{AEAC12C9-0D0F-8449-A8B0-1A9D16A40388}" destId="{44F2E919-8669-4B49-BDA4-10AAEF9AA0B3}" srcOrd="0" destOrd="0" presId="urn:microsoft.com/office/officeart/2005/8/layout/cycle6"/>
    <dgm:cxn modelId="{5DDC4897-FE53-1044-9CF0-487DF144369D}" srcId="{A6375C63-EB17-2849-9C02-B207C6CE2433}" destId="{ECE143F0-F401-2C4C-924C-2253909AECBD}" srcOrd="3" destOrd="0" parTransId="{6EB94E1B-FD23-824E-9512-86A87B881BFD}" sibTransId="{19AEDA6A-4410-BC41-A000-ED5F05D12AF9}"/>
    <dgm:cxn modelId="{9133CBB6-2EFF-DD46-AED6-494CF701EFE2}" type="presOf" srcId="{A6375C63-EB17-2849-9C02-B207C6CE2433}" destId="{AB1624EA-2B3E-954F-B6AC-30B29EF45648}" srcOrd="0" destOrd="0" presId="urn:microsoft.com/office/officeart/2005/8/layout/cycle6"/>
    <dgm:cxn modelId="{5C57AEC3-1A43-3F4C-B73D-D4CE26ACDA19}" type="presOf" srcId="{D8BB32B2-773B-C34F-86B2-95935376429C}" destId="{FD83C790-0593-4C40-A5CE-94C68BE22171}" srcOrd="0" destOrd="0" presId="urn:microsoft.com/office/officeart/2005/8/layout/cycle6"/>
    <dgm:cxn modelId="{0376FCEA-4CB1-C348-9FDC-32D4DBD7CD5E}" srcId="{A6375C63-EB17-2849-9C02-B207C6CE2433}" destId="{0BCBFB67-8E4C-D441-8952-3A4176EBFC1C}" srcOrd="1" destOrd="0" parTransId="{16F7CB47-BF35-9E4B-80E0-5F0E301C149E}" sibTransId="{84F05DE1-05E4-C943-9F48-F0754B34342E}"/>
    <dgm:cxn modelId="{E56894F4-7F3F-AB4E-A88F-DFAE44CD9949}" type="presOf" srcId="{36E3D44E-8DE6-4C48-9F90-46A21A3FB83F}" destId="{EC82259F-93E7-E746-A956-43E47CD36B3F}" srcOrd="0" destOrd="0" presId="urn:microsoft.com/office/officeart/2005/8/layout/cycle6"/>
    <dgm:cxn modelId="{6FC6B8F4-FE84-7F4A-A7F9-57803E84F6E8}" srcId="{A6375C63-EB17-2849-9C02-B207C6CE2433}" destId="{417AEB87-428A-9D4B-8AF0-526C5B19D97A}" srcOrd="0" destOrd="0" parTransId="{A779186D-737F-FC40-B0D2-5C8D20C67B59}" sibTransId="{D4B69AA0-0E64-DD45-ABD9-15D8CFBEAA60}"/>
    <dgm:cxn modelId="{9E6F283A-7A36-EE44-B08D-80289A1DE919}" type="presParOf" srcId="{AB1624EA-2B3E-954F-B6AC-30B29EF45648}" destId="{9D7C4DA2-1284-874B-8F01-C5A42016FDE4}" srcOrd="0" destOrd="0" presId="urn:microsoft.com/office/officeart/2005/8/layout/cycle6"/>
    <dgm:cxn modelId="{D10C254B-3753-A147-A97E-76A63EC8EFF0}" type="presParOf" srcId="{AB1624EA-2B3E-954F-B6AC-30B29EF45648}" destId="{099ED9B3-B172-6641-BC1A-345AA0B4399F}" srcOrd="1" destOrd="0" presId="urn:microsoft.com/office/officeart/2005/8/layout/cycle6"/>
    <dgm:cxn modelId="{4F07EF40-F9C0-AE45-BC61-9045AEB095FA}" type="presParOf" srcId="{AB1624EA-2B3E-954F-B6AC-30B29EF45648}" destId="{908AA57A-03C1-A34F-82EA-FB66472E4E85}" srcOrd="2" destOrd="0" presId="urn:microsoft.com/office/officeart/2005/8/layout/cycle6"/>
    <dgm:cxn modelId="{113BF021-9D43-1F42-BA19-AF12BB7BC1D0}" type="presParOf" srcId="{AB1624EA-2B3E-954F-B6AC-30B29EF45648}" destId="{C8940719-5D08-6C49-975D-3562202C28E1}" srcOrd="3" destOrd="0" presId="urn:microsoft.com/office/officeart/2005/8/layout/cycle6"/>
    <dgm:cxn modelId="{8D357679-2294-EF4F-934D-149B0EB0EF07}" type="presParOf" srcId="{AB1624EA-2B3E-954F-B6AC-30B29EF45648}" destId="{284BD5D0-6EF9-E44D-9170-ABC2E5BEFDAB}" srcOrd="4" destOrd="0" presId="urn:microsoft.com/office/officeart/2005/8/layout/cycle6"/>
    <dgm:cxn modelId="{E2978B61-B83E-1A45-A6CC-BBDCDD2D1047}" type="presParOf" srcId="{AB1624EA-2B3E-954F-B6AC-30B29EF45648}" destId="{3E781529-63B4-E149-A08C-1A0085BE53AC}" srcOrd="5" destOrd="0" presId="urn:microsoft.com/office/officeart/2005/8/layout/cycle6"/>
    <dgm:cxn modelId="{DEF6F289-2B90-D549-8609-68488615959F}" type="presParOf" srcId="{AB1624EA-2B3E-954F-B6AC-30B29EF45648}" destId="{EC82259F-93E7-E746-A956-43E47CD36B3F}" srcOrd="6" destOrd="0" presId="urn:microsoft.com/office/officeart/2005/8/layout/cycle6"/>
    <dgm:cxn modelId="{4E87033E-1B65-594A-A6BF-0C7B50A0D4D7}" type="presParOf" srcId="{AB1624EA-2B3E-954F-B6AC-30B29EF45648}" destId="{1EC81C00-753C-9343-A50D-C3131465F486}" srcOrd="7" destOrd="0" presId="urn:microsoft.com/office/officeart/2005/8/layout/cycle6"/>
    <dgm:cxn modelId="{FFF0E6A6-8F0A-1845-8718-790A5034B7F8}" type="presParOf" srcId="{AB1624EA-2B3E-954F-B6AC-30B29EF45648}" destId="{C49A0396-0772-924B-9912-4717F919882C}" srcOrd="8" destOrd="0" presId="urn:microsoft.com/office/officeart/2005/8/layout/cycle6"/>
    <dgm:cxn modelId="{9683CAFE-E472-F749-ACE4-7043EEA568B3}" type="presParOf" srcId="{AB1624EA-2B3E-954F-B6AC-30B29EF45648}" destId="{9B58F3C7-AD17-7C46-B91C-DFCB491F8364}" srcOrd="9" destOrd="0" presId="urn:microsoft.com/office/officeart/2005/8/layout/cycle6"/>
    <dgm:cxn modelId="{6572839D-3A4D-994A-8E58-8E30BDCD9090}" type="presParOf" srcId="{AB1624EA-2B3E-954F-B6AC-30B29EF45648}" destId="{A1CF89CA-C026-6F40-9018-F16D19F04199}" srcOrd="10" destOrd="0" presId="urn:microsoft.com/office/officeart/2005/8/layout/cycle6"/>
    <dgm:cxn modelId="{765D49B3-BD7B-3341-93B4-E4771AA9E6FB}" type="presParOf" srcId="{AB1624EA-2B3E-954F-B6AC-30B29EF45648}" destId="{972C870B-1DC1-2843-9E49-EE920840A162}" srcOrd="11" destOrd="0" presId="urn:microsoft.com/office/officeart/2005/8/layout/cycle6"/>
    <dgm:cxn modelId="{0EA4C05F-3D87-FC47-A1A1-E1B0B041070B}" type="presParOf" srcId="{AB1624EA-2B3E-954F-B6AC-30B29EF45648}" destId="{44F2E919-8669-4B49-BDA4-10AAEF9AA0B3}" srcOrd="12" destOrd="0" presId="urn:microsoft.com/office/officeart/2005/8/layout/cycle6"/>
    <dgm:cxn modelId="{51EA1BAC-0D1B-C948-BF10-AD44C9795099}" type="presParOf" srcId="{AB1624EA-2B3E-954F-B6AC-30B29EF45648}" destId="{EAE3595A-CDC3-F842-A544-27EF968300A0}" srcOrd="13" destOrd="0" presId="urn:microsoft.com/office/officeart/2005/8/layout/cycle6"/>
    <dgm:cxn modelId="{E7A1CC78-9AAA-D24C-B3AA-1E3BCB003214}" type="presParOf" srcId="{AB1624EA-2B3E-954F-B6AC-30B29EF45648}" destId="{F473117D-F363-5346-BF2B-26DFE4090D58}" srcOrd="14" destOrd="0" presId="urn:microsoft.com/office/officeart/2005/8/layout/cycle6"/>
    <dgm:cxn modelId="{068F1502-934F-D145-9384-1E64C07F368D}" type="presParOf" srcId="{AB1624EA-2B3E-954F-B6AC-30B29EF45648}" destId="{FD83C790-0593-4C40-A5CE-94C68BE22171}" srcOrd="15" destOrd="0" presId="urn:microsoft.com/office/officeart/2005/8/layout/cycle6"/>
    <dgm:cxn modelId="{B98E81E1-D92F-7243-A762-A8D2D77F07FC}" type="presParOf" srcId="{AB1624EA-2B3E-954F-B6AC-30B29EF45648}" destId="{9F23815F-71AA-EC4F-BA12-4EDB89DAD166}" srcOrd="16" destOrd="0" presId="urn:microsoft.com/office/officeart/2005/8/layout/cycle6"/>
    <dgm:cxn modelId="{4A17C3D1-3B97-0C40-898E-72FBC660E8D4}" type="presParOf" srcId="{AB1624EA-2B3E-954F-B6AC-30B29EF45648}" destId="{4BBF1305-6EAB-DB4B-ABE0-46BC6803F861}" srcOrd="17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3FD388-DA31-0C46-B2B9-D1FA2AF7FA0F}" type="doc">
      <dgm:prSet loTypeId="urn:microsoft.com/office/officeart/2005/8/layout/hierarchy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F37328E8-8FD6-7542-BE6B-C13737333647}">
      <dgm:prSet phldrT="[텍스트]"/>
      <dgm:spPr/>
      <dgm:t>
        <a:bodyPr/>
        <a:lstStyle/>
        <a:p>
          <a:pPr latinLnBrk="1"/>
          <a:r>
            <a:rPr lang="ko-KR" altLang="en-US" dirty="0"/>
            <a:t>한달 술자리 </a:t>
          </a:r>
          <a:r>
            <a:rPr lang="en-US" altLang="ko-KR" dirty="0"/>
            <a:t>&gt; 4</a:t>
          </a:r>
          <a:endParaRPr lang="ko-KR" altLang="en-US" dirty="0"/>
        </a:p>
      </dgm:t>
    </dgm:pt>
    <dgm:pt modelId="{F7E5FCC2-0483-8A4F-8929-1BB623B99C81}" type="parTrans" cxnId="{45C0D2FE-676A-5A4C-85A9-B38A1FA903D7}">
      <dgm:prSet/>
      <dgm:spPr/>
      <dgm:t>
        <a:bodyPr/>
        <a:lstStyle/>
        <a:p>
          <a:pPr latinLnBrk="1"/>
          <a:endParaRPr lang="ko-KR" altLang="en-US"/>
        </a:p>
      </dgm:t>
    </dgm:pt>
    <dgm:pt modelId="{1432F582-D4A7-0E4D-9453-2FB2FA376C6C}" type="sibTrans" cxnId="{45C0D2FE-676A-5A4C-85A9-B38A1FA903D7}">
      <dgm:prSet/>
      <dgm:spPr/>
      <dgm:t>
        <a:bodyPr/>
        <a:lstStyle/>
        <a:p>
          <a:pPr latinLnBrk="1"/>
          <a:endParaRPr lang="ko-KR" altLang="en-US"/>
        </a:p>
      </dgm:t>
    </dgm:pt>
    <dgm:pt modelId="{88BE2A67-4257-3742-AC17-D5A9FC4B8E22}">
      <dgm:prSet phldrT="[텍스트]"/>
      <dgm:spPr/>
      <dgm:t>
        <a:bodyPr/>
        <a:lstStyle/>
        <a:p>
          <a:pPr latinLnBrk="1"/>
          <a:r>
            <a:rPr lang="en-US" altLang="ko-KR" dirty="0"/>
            <a:t>100, 95, 90</a:t>
          </a:r>
          <a:endParaRPr lang="ko-KR" altLang="en-US" dirty="0"/>
        </a:p>
      </dgm:t>
    </dgm:pt>
    <dgm:pt modelId="{00AA4802-AFF0-EA40-81CA-224E89553701}" type="parTrans" cxnId="{23DB3B5E-17B4-6C49-81BE-9351698518E2}">
      <dgm:prSet/>
      <dgm:spPr/>
      <dgm:t>
        <a:bodyPr/>
        <a:lstStyle/>
        <a:p>
          <a:pPr latinLnBrk="1"/>
          <a:endParaRPr lang="ko-KR" altLang="en-US"/>
        </a:p>
      </dgm:t>
    </dgm:pt>
    <dgm:pt modelId="{36CB9E25-3A64-4F42-9E5E-5F0D1E8DB7F8}" type="sibTrans" cxnId="{23DB3B5E-17B4-6C49-81BE-9351698518E2}">
      <dgm:prSet/>
      <dgm:spPr/>
      <dgm:t>
        <a:bodyPr/>
        <a:lstStyle/>
        <a:p>
          <a:pPr latinLnBrk="1"/>
          <a:endParaRPr lang="ko-KR" altLang="en-US"/>
        </a:p>
      </dgm:t>
    </dgm:pt>
    <dgm:pt modelId="{14D7E757-34D5-624E-8EFD-D5ED77FD1531}">
      <dgm:prSet phldrT="[텍스트]"/>
      <dgm:spPr/>
      <dgm:t>
        <a:bodyPr/>
        <a:lstStyle/>
        <a:p>
          <a:pPr latinLnBrk="1"/>
          <a:r>
            <a:rPr lang="en-US" altLang="ko-KR" dirty="0"/>
            <a:t>92, 82, 72, 70</a:t>
          </a:r>
          <a:endParaRPr lang="ko-KR" altLang="en-US" dirty="0"/>
        </a:p>
      </dgm:t>
    </dgm:pt>
    <dgm:pt modelId="{356C1D9B-3BA4-CB42-9DE0-5C012670FB88}" type="parTrans" cxnId="{3C395A13-D777-4E48-B3A9-0137C37781DA}">
      <dgm:prSet/>
      <dgm:spPr/>
      <dgm:t>
        <a:bodyPr/>
        <a:lstStyle/>
        <a:p>
          <a:pPr latinLnBrk="1"/>
          <a:endParaRPr lang="ko-KR" altLang="en-US"/>
        </a:p>
      </dgm:t>
    </dgm:pt>
    <dgm:pt modelId="{6E8B95D9-57EA-CF4E-82A8-7F8F8B2C3C6A}" type="sibTrans" cxnId="{3C395A13-D777-4E48-B3A9-0137C37781DA}">
      <dgm:prSet/>
      <dgm:spPr/>
      <dgm:t>
        <a:bodyPr/>
        <a:lstStyle/>
        <a:p>
          <a:pPr latinLnBrk="1"/>
          <a:endParaRPr lang="ko-KR" altLang="en-US"/>
        </a:p>
      </dgm:t>
    </dgm:pt>
    <dgm:pt modelId="{9DB4813A-F135-2441-8683-C955A0259915}">
      <dgm:prSet phldrT="[텍스트]"/>
      <dgm:spPr/>
      <dgm:t>
        <a:bodyPr/>
        <a:lstStyle/>
        <a:p>
          <a:pPr latinLnBrk="1"/>
          <a:r>
            <a:rPr lang="ko-KR" altLang="en-US" dirty="0"/>
            <a:t>학생회</a:t>
          </a:r>
          <a:r>
            <a:rPr lang="en-US" altLang="ko-KR" dirty="0"/>
            <a:t>?</a:t>
          </a:r>
          <a:endParaRPr lang="ko-KR" altLang="en-US" dirty="0"/>
        </a:p>
      </dgm:t>
    </dgm:pt>
    <dgm:pt modelId="{646A9EF6-3369-E34D-82E7-F479B7EF0692}" type="parTrans" cxnId="{40C4A543-598C-694F-AA2B-FC87736B6A29}">
      <dgm:prSet/>
      <dgm:spPr/>
      <dgm:t>
        <a:bodyPr/>
        <a:lstStyle/>
        <a:p>
          <a:pPr latinLnBrk="1"/>
          <a:endParaRPr lang="ko-KR" altLang="en-US"/>
        </a:p>
      </dgm:t>
    </dgm:pt>
    <dgm:pt modelId="{8F53E9F5-3CD1-254D-BBA8-C9B64E08F1BD}" type="sibTrans" cxnId="{40C4A543-598C-694F-AA2B-FC87736B6A29}">
      <dgm:prSet/>
      <dgm:spPr/>
      <dgm:t>
        <a:bodyPr/>
        <a:lstStyle/>
        <a:p>
          <a:pPr latinLnBrk="1"/>
          <a:endParaRPr lang="ko-KR" altLang="en-US"/>
        </a:p>
      </dgm:t>
    </dgm:pt>
    <dgm:pt modelId="{47E8F1A3-B551-7B40-A140-EA695CC84318}">
      <dgm:prSet phldrT="[텍스트]"/>
      <dgm:spPr/>
      <dgm:t>
        <a:bodyPr/>
        <a:lstStyle/>
        <a:p>
          <a:pPr latinLnBrk="1"/>
          <a:r>
            <a:rPr lang="en-US" altLang="ko-KR" dirty="0"/>
            <a:t>84, 77, 64 </a:t>
          </a:r>
          <a:endParaRPr lang="ko-KR" altLang="en-US" dirty="0"/>
        </a:p>
      </dgm:t>
    </dgm:pt>
    <dgm:pt modelId="{EB8B0D3F-B3BD-EA46-8F05-5F5539145622}" type="parTrans" cxnId="{C44733F0-6490-5A48-8616-E33B996B3EC0}">
      <dgm:prSet/>
      <dgm:spPr/>
      <dgm:t>
        <a:bodyPr/>
        <a:lstStyle/>
        <a:p>
          <a:pPr latinLnBrk="1"/>
          <a:endParaRPr lang="ko-KR" altLang="en-US"/>
        </a:p>
      </dgm:t>
    </dgm:pt>
    <dgm:pt modelId="{2D749C64-1C44-B24D-B086-D0764FCF5E2A}" type="sibTrans" cxnId="{C44733F0-6490-5A48-8616-E33B996B3EC0}">
      <dgm:prSet/>
      <dgm:spPr/>
      <dgm:t>
        <a:bodyPr/>
        <a:lstStyle/>
        <a:p>
          <a:pPr latinLnBrk="1"/>
          <a:endParaRPr lang="ko-KR" altLang="en-US"/>
        </a:p>
      </dgm:t>
    </dgm:pt>
    <dgm:pt modelId="{9888E25C-CA27-8843-AECD-2D9C7EA4FF49}">
      <dgm:prSet phldrT="[텍스트]"/>
      <dgm:spPr/>
      <dgm:t>
        <a:bodyPr/>
        <a:lstStyle/>
        <a:p>
          <a:pPr latinLnBrk="1"/>
          <a:r>
            <a:rPr lang="ko-Kore-KR" altLang="en-US" dirty="0"/>
            <a:t>대학친구 수 </a:t>
          </a:r>
          <a:r>
            <a:rPr lang="en-US" altLang="ko-Kore-KR" dirty="0"/>
            <a:t>&gt; </a:t>
          </a:r>
          <a:r>
            <a:rPr lang="en-US" altLang="ko-KR" dirty="0"/>
            <a:t>20</a:t>
          </a:r>
          <a:endParaRPr lang="ko-KR" altLang="en-US" dirty="0"/>
        </a:p>
      </dgm:t>
    </dgm:pt>
    <dgm:pt modelId="{F6ECD346-3598-7644-8790-B87A7AFB4827}" type="sibTrans" cxnId="{B9E7DBE0-CBD4-BC46-AC01-AE42E16AE1EC}">
      <dgm:prSet/>
      <dgm:spPr/>
      <dgm:t>
        <a:bodyPr/>
        <a:lstStyle/>
        <a:p>
          <a:pPr latinLnBrk="1"/>
          <a:endParaRPr lang="ko-KR" altLang="en-US"/>
        </a:p>
      </dgm:t>
    </dgm:pt>
    <dgm:pt modelId="{3FBC94E9-6569-BD49-AB18-20C0513CA68E}" type="parTrans" cxnId="{B9E7DBE0-CBD4-BC46-AC01-AE42E16AE1EC}">
      <dgm:prSet/>
      <dgm:spPr/>
      <dgm:t>
        <a:bodyPr/>
        <a:lstStyle/>
        <a:p>
          <a:pPr latinLnBrk="1"/>
          <a:endParaRPr lang="ko-KR" altLang="en-US"/>
        </a:p>
      </dgm:t>
    </dgm:pt>
    <dgm:pt modelId="{2017FB80-CB7A-D344-97BB-2EB277120215}">
      <dgm:prSet/>
      <dgm:spPr/>
      <dgm:t>
        <a:bodyPr/>
        <a:lstStyle/>
        <a:p>
          <a:pPr latinLnBrk="1"/>
          <a:r>
            <a:rPr lang="ko-KR" altLang="en-US" dirty="0"/>
            <a:t>선후배 </a:t>
          </a:r>
          <a:r>
            <a:rPr lang="en-US" altLang="ko-KR" dirty="0"/>
            <a:t>&gt; 5</a:t>
          </a:r>
          <a:endParaRPr lang="ko-KR" altLang="en-US" dirty="0"/>
        </a:p>
      </dgm:t>
    </dgm:pt>
    <dgm:pt modelId="{BAC68B2B-9957-E24D-B610-39BCEFC0C205}" type="parTrans" cxnId="{2964A6AF-F7B2-EE47-A7E4-2F6A1B63F52D}">
      <dgm:prSet/>
      <dgm:spPr/>
      <dgm:t>
        <a:bodyPr/>
        <a:lstStyle/>
        <a:p>
          <a:pPr latinLnBrk="1"/>
          <a:endParaRPr lang="ko-KR" altLang="en-US"/>
        </a:p>
      </dgm:t>
    </dgm:pt>
    <dgm:pt modelId="{DFB7FD27-528C-934A-9248-0605F3B92F3C}" type="sibTrans" cxnId="{2964A6AF-F7B2-EE47-A7E4-2F6A1B63F52D}">
      <dgm:prSet/>
      <dgm:spPr/>
      <dgm:t>
        <a:bodyPr/>
        <a:lstStyle/>
        <a:p>
          <a:pPr latinLnBrk="1"/>
          <a:endParaRPr lang="ko-KR" altLang="en-US"/>
        </a:p>
      </dgm:t>
    </dgm:pt>
    <dgm:pt modelId="{67572943-6969-5740-92E9-FA2945F5FB78}">
      <dgm:prSet/>
      <dgm:spPr/>
      <dgm:t>
        <a:bodyPr/>
        <a:lstStyle/>
        <a:p>
          <a:pPr latinLnBrk="1"/>
          <a:r>
            <a:rPr lang="en-US" altLang="ko-KR" dirty="0"/>
            <a:t>56, 44</a:t>
          </a:r>
          <a:endParaRPr lang="ko-KR" altLang="en-US" dirty="0"/>
        </a:p>
      </dgm:t>
    </dgm:pt>
    <dgm:pt modelId="{F1D0448D-BCF0-6C4B-B3F1-FF0EA3207416}" type="parTrans" cxnId="{226584FB-BC89-E44D-84C9-165D697B8D2A}">
      <dgm:prSet/>
      <dgm:spPr/>
      <dgm:t>
        <a:bodyPr/>
        <a:lstStyle/>
        <a:p>
          <a:pPr latinLnBrk="1"/>
          <a:endParaRPr lang="ko-KR" altLang="en-US"/>
        </a:p>
      </dgm:t>
    </dgm:pt>
    <dgm:pt modelId="{6F5AE47C-347D-C746-83B4-58B173F0407C}" type="sibTrans" cxnId="{226584FB-BC89-E44D-84C9-165D697B8D2A}">
      <dgm:prSet/>
      <dgm:spPr/>
      <dgm:t>
        <a:bodyPr/>
        <a:lstStyle/>
        <a:p>
          <a:pPr latinLnBrk="1"/>
          <a:endParaRPr lang="ko-KR" altLang="en-US"/>
        </a:p>
      </dgm:t>
    </dgm:pt>
    <dgm:pt modelId="{3924B122-6F2F-3D4B-B07C-A98EBB060F51}">
      <dgm:prSet/>
      <dgm:spPr/>
      <dgm:t>
        <a:bodyPr/>
        <a:lstStyle/>
        <a:p>
          <a:pPr latinLnBrk="1"/>
          <a:r>
            <a:rPr lang="en-US" altLang="ko-KR" dirty="0"/>
            <a:t>41, 32, 23</a:t>
          </a:r>
          <a:endParaRPr lang="ko-KR" altLang="en-US" dirty="0"/>
        </a:p>
      </dgm:t>
    </dgm:pt>
    <dgm:pt modelId="{C41C55F2-7B2B-B441-87ED-128808637B67}" type="parTrans" cxnId="{0A749350-C74C-014B-8634-4A62FB707F5B}">
      <dgm:prSet/>
      <dgm:spPr/>
      <dgm:t>
        <a:bodyPr/>
        <a:lstStyle/>
        <a:p>
          <a:pPr latinLnBrk="1"/>
          <a:endParaRPr lang="ko-KR" altLang="en-US"/>
        </a:p>
      </dgm:t>
    </dgm:pt>
    <dgm:pt modelId="{F59EAF72-20EE-E542-B5BB-25927ECD9359}" type="sibTrans" cxnId="{0A749350-C74C-014B-8634-4A62FB707F5B}">
      <dgm:prSet/>
      <dgm:spPr/>
      <dgm:t>
        <a:bodyPr/>
        <a:lstStyle/>
        <a:p>
          <a:pPr latinLnBrk="1"/>
          <a:endParaRPr lang="ko-KR" altLang="en-US"/>
        </a:p>
      </dgm:t>
    </dgm:pt>
    <dgm:pt modelId="{52821015-0A10-F045-9D96-0353EC7F3960}" type="pres">
      <dgm:prSet presAssocID="{DF3FD388-DA31-0C46-B2B9-D1FA2AF7FA0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628305-1C10-0D4A-B729-259E4F2B530D}" type="pres">
      <dgm:prSet presAssocID="{9888E25C-CA27-8843-AECD-2D9C7EA4FF49}" presName="hierRoot1" presStyleCnt="0"/>
      <dgm:spPr/>
    </dgm:pt>
    <dgm:pt modelId="{A42F593D-CD50-3C4A-85C4-4093F4D5F662}" type="pres">
      <dgm:prSet presAssocID="{9888E25C-CA27-8843-AECD-2D9C7EA4FF49}" presName="composite" presStyleCnt="0"/>
      <dgm:spPr/>
    </dgm:pt>
    <dgm:pt modelId="{F85B5F33-AEF1-CC45-9EB4-AE2F6AFCF86D}" type="pres">
      <dgm:prSet presAssocID="{9888E25C-CA27-8843-AECD-2D9C7EA4FF49}" presName="background" presStyleLbl="node0" presStyleIdx="0" presStyleCnt="1"/>
      <dgm:spPr/>
    </dgm:pt>
    <dgm:pt modelId="{22BBD7E9-39B9-124D-A7B8-1F7F92D4F931}" type="pres">
      <dgm:prSet presAssocID="{9888E25C-CA27-8843-AECD-2D9C7EA4FF49}" presName="text" presStyleLbl="fgAcc0" presStyleIdx="0" presStyleCnt="1">
        <dgm:presLayoutVars>
          <dgm:chPref val="3"/>
        </dgm:presLayoutVars>
      </dgm:prSet>
      <dgm:spPr/>
    </dgm:pt>
    <dgm:pt modelId="{7FC28829-F1AB-8348-91F6-CAAD771C6CD0}" type="pres">
      <dgm:prSet presAssocID="{9888E25C-CA27-8843-AECD-2D9C7EA4FF49}" presName="hierChild2" presStyleCnt="0"/>
      <dgm:spPr/>
    </dgm:pt>
    <dgm:pt modelId="{FF41B0F1-098C-0C47-8939-54923A4EE716}" type="pres">
      <dgm:prSet presAssocID="{F7E5FCC2-0483-8A4F-8929-1BB623B99C81}" presName="Name10" presStyleLbl="parChTrans1D2" presStyleIdx="0" presStyleCnt="2"/>
      <dgm:spPr/>
    </dgm:pt>
    <dgm:pt modelId="{4C3FD135-1638-DA49-8DBE-098805112871}" type="pres">
      <dgm:prSet presAssocID="{F37328E8-8FD6-7542-BE6B-C13737333647}" presName="hierRoot2" presStyleCnt="0"/>
      <dgm:spPr/>
    </dgm:pt>
    <dgm:pt modelId="{644C3DCB-BD84-7E4E-ABF0-2F263D25B7EB}" type="pres">
      <dgm:prSet presAssocID="{F37328E8-8FD6-7542-BE6B-C13737333647}" presName="composite2" presStyleCnt="0"/>
      <dgm:spPr/>
    </dgm:pt>
    <dgm:pt modelId="{02F8116C-C1A6-5F40-A5BF-E94115127454}" type="pres">
      <dgm:prSet presAssocID="{F37328E8-8FD6-7542-BE6B-C13737333647}" presName="background2" presStyleLbl="node2" presStyleIdx="0" presStyleCnt="2"/>
      <dgm:spPr/>
    </dgm:pt>
    <dgm:pt modelId="{DAF7DE20-5D4E-E04B-B266-65B7FF502DE2}" type="pres">
      <dgm:prSet presAssocID="{F37328E8-8FD6-7542-BE6B-C13737333647}" presName="text2" presStyleLbl="fgAcc2" presStyleIdx="0" presStyleCnt="2">
        <dgm:presLayoutVars>
          <dgm:chPref val="3"/>
        </dgm:presLayoutVars>
      </dgm:prSet>
      <dgm:spPr/>
    </dgm:pt>
    <dgm:pt modelId="{34E4409A-993B-564D-A89D-1AECCA2C5126}" type="pres">
      <dgm:prSet presAssocID="{F37328E8-8FD6-7542-BE6B-C13737333647}" presName="hierChild3" presStyleCnt="0"/>
      <dgm:spPr/>
    </dgm:pt>
    <dgm:pt modelId="{431187A1-CF70-A54A-A04F-13DB3328771D}" type="pres">
      <dgm:prSet presAssocID="{00AA4802-AFF0-EA40-81CA-224E89553701}" presName="Name17" presStyleLbl="parChTrans1D3" presStyleIdx="0" presStyleCnt="4"/>
      <dgm:spPr/>
    </dgm:pt>
    <dgm:pt modelId="{4AAFF787-9DE3-FD44-A5E2-6AE513E3D08B}" type="pres">
      <dgm:prSet presAssocID="{88BE2A67-4257-3742-AC17-D5A9FC4B8E22}" presName="hierRoot3" presStyleCnt="0"/>
      <dgm:spPr/>
    </dgm:pt>
    <dgm:pt modelId="{4E3968A1-38F4-8442-A513-B04CD879C921}" type="pres">
      <dgm:prSet presAssocID="{88BE2A67-4257-3742-AC17-D5A9FC4B8E22}" presName="composite3" presStyleCnt="0"/>
      <dgm:spPr/>
    </dgm:pt>
    <dgm:pt modelId="{FACB8C8D-A7D0-BC4E-9143-6508D171A419}" type="pres">
      <dgm:prSet presAssocID="{88BE2A67-4257-3742-AC17-D5A9FC4B8E22}" presName="background3" presStyleLbl="node3" presStyleIdx="0" presStyleCnt="4"/>
      <dgm:spPr/>
    </dgm:pt>
    <dgm:pt modelId="{F4E86F8C-A654-214C-996D-3CCFEFCC0EFC}" type="pres">
      <dgm:prSet presAssocID="{88BE2A67-4257-3742-AC17-D5A9FC4B8E22}" presName="text3" presStyleLbl="fgAcc3" presStyleIdx="0" presStyleCnt="4">
        <dgm:presLayoutVars>
          <dgm:chPref val="3"/>
        </dgm:presLayoutVars>
      </dgm:prSet>
      <dgm:spPr/>
    </dgm:pt>
    <dgm:pt modelId="{993A9486-EB07-C041-8261-BFF07C268579}" type="pres">
      <dgm:prSet presAssocID="{88BE2A67-4257-3742-AC17-D5A9FC4B8E22}" presName="hierChild4" presStyleCnt="0"/>
      <dgm:spPr/>
    </dgm:pt>
    <dgm:pt modelId="{76DA497B-AB26-2E48-99F8-85BABD4EEE6C}" type="pres">
      <dgm:prSet presAssocID="{356C1D9B-3BA4-CB42-9DE0-5C012670FB88}" presName="Name17" presStyleLbl="parChTrans1D3" presStyleIdx="1" presStyleCnt="4"/>
      <dgm:spPr/>
    </dgm:pt>
    <dgm:pt modelId="{509AC915-CA27-B944-80F1-178B950826B9}" type="pres">
      <dgm:prSet presAssocID="{14D7E757-34D5-624E-8EFD-D5ED77FD1531}" presName="hierRoot3" presStyleCnt="0"/>
      <dgm:spPr/>
    </dgm:pt>
    <dgm:pt modelId="{A41456E9-BD64-764C-A517-B48D6560FEB0}" type="pres">
      <dgm:prSet presAssocID="{14D7E757-34D5-624E-8EFD-D5ED77FD1531}" presName="composite3" presStyleCnt="0"/>
      <dgm:spPr/>
    </dgm:pt>
    <dgm:pt modelId="{2B53702A-BCDC-6D45-B0EF-BD456EAB8114}" type="pres">
      <dgm:prSet presAssocID="{14D7E757-34D5-624E-8EFD-D5ED77FD1531}" presName="background3" presStyleLbl="node3" presStyleIdx="1" presStyleCnt="4"/>
      <dgm:spPr/>
    </dgm:pt>
    <dgm:pt modelId="{7DB4DC4C-B80A-FF42-BC0D-F54A7F4C2E4C}" type="pres">
      <dgm:prSet presAssocID="{14D7E757-34D5-624E-8EFD-D5ED77FD1531}" presName="text3" presStyleLbl="fgAcc3" presStyleIdx="1" presStyleCnt="4">
        <dgm:presLayoutVars>
          <dgm:chPref val="3"/>
        </dgm:presLayoutVars>
      </dgm:prSet>
      <dgm:spPr/>
    </dgm:pt>
    <dgm:pt modelId="{3ADAA359-8A6E-E446-84DD-91D351C5BDE0}" type="pres">
      <dgm:prSet presAssocID="{14D7E757-34D5-624E-8EFD-D5ED77FD1531}" presName="hierChild4" presStyleCnt="0"/>
      <dgm:spPr/>
    </dgm:pt>
    <dgm:pt modelId="{CE3CE525-C4A9-D045-BD3C-D0C3A2DAF872}" type="pres">
      <dgm:prSet presAssocID="{646A9EF6-3369-E34D-82E7-F479B7EF0692}" presName="Name10" presStyleLbl="parChTrans1D2" presStyleIdx="1" presStyleCnt="2"/>
      <dgm:spPr/>
    </dgm:pt>
    <dgm:pt modelId="{517BBE02-02A9-0344-8B99-CF53CBE39498}" type="pres">
      <dgm:prSet presAssocID="{9DB4813A-F135-2441-8683-C955A0259915}" presName="hierRoot2" presStyleCnt="0"/>
      <dgm:spPr/>
    </dgm:pt>
    <dgm:pt modelId="{981F775F-EF09-0041-B239-6F19A7BDF01D}" type="pres">
      <dgm:prSet presAssocID="{9DB4813A-F135-2441-8683-C955A0259915}" presName="composite2" presStyleCnt="0"/>
      <dgm:spPr/>
    </dgm:pt>
    <dgm:pt modelId="{2B868197-6DE8-9946-A3B6-D2CF4A48171B}" type="pres">
      <dgm:prSet presAssocID="{9DB4813A-F135-2441-8683-C955A0259915}" presName="background2" presStyleLbl="node2" presStyleIdx="1" presStyleCnt="2"/>
      <dgm:spPr/>
    </dgm:pt>
    <dgm:pt modelId="{8E4038CA-EED1-DA49-8D34-B91157E15525}" type="pres">
      <dgm:prSet presAssocID="{9DB4813A-F135-2441-8683-C955A0259915}" presName="text2" presStyleLbl="fgAcc2" presStyleIdx="1" presStyleCnt="2">
        <dgm:presLayoutVars>
          <dgm:chPref val="3"/>
        </dgm:presLayoutVars>
      </dgm:prSet>
      <dgm:spPr/>
    </dgm:pt>
    <dgm:pt modelId="{AC79A153-0363-374C-83CB-823C6AA7DB96}" type="pres">
      <dgm:prSet presAssocID="{9DB4813A-F135-2441-8683-C955A0259915}" presName="hierChild3" presStyleCnt="0"/>
      <dgm:spPr/>
    </dgm:pt>
    <dgm:pt modelId="{3BF6C997-DBD4-9348-AFAF-CAEE60EDBBD5}" type="pres">
      <dgm:prSet presAssocID="{EB8B0D3F-B3BD-EA46-8F05-5F5539145622}" presName="Name17" presStyleLbl="parChTrans1D3" presStyleIdx="2" presStyleCnt="4"/>
      <dgm:spPr/>
    </dgm:pt>
    <dgm:pt modelId="{0C4C39B0-A377-0448-B4B9-3408214D4304}" type="pres">
      <dgm:prSet presAssocID="{47E8F1A3-B551-7B40-A140-EA695CC84318}" presName="hierRoot3" presStyleCnt="0"/>
      <dgm:spPr/>
    </dgm:pt>
    <dgm:pt modelId="{2A845F2F-9B4F-0849-9A23-E9A3CA6D139A}" type="pres">
      <dgm:prSet presAssocID="{47E8F1A3-B551-7B40-A140-EA695CC84318}" presName="composite3" presStyleCnt="0"/>
      <dgm:spPr/>
    </dgm:pt>
    <dgm:pt modelId="{E12EB911-0AD0-9447-AE10-29BFDAEA840C}" type="pres">
      <dgm:prSet presAssocID="{47E8F1A3-B551-7B40-A140-EA695CC84318}" presName="background3" presStyleLbl="node3" presStyleIdx="2" presStyleCnt="4"/>
      <dgm:spPr/>
    </dgm:pt>
    <dgm:pt modelId="{033660C7-E274-1049-A122-11FB6F3C305B}" type="pres">
      <dgm:prSet presAssocID="{47E8F1A3-B551-7B40-A140-EA695CC84318}" presName="text3" presStyleLbl="fgAcc3" presStyleIdx="2" presStyleCnt="4">
        <dgm:presLayoutVars>
          <dgm:chPref val="3"/>
        </dgm:presLayoutVars>
      </dgm:prSet>
      <dgm:spPr/>
    </dgm:pt>
    <dgm:pt modelId="{AF9F1CF9-34EC-3F4D-98BE-7924BA0452DB}" type="pres">
      <dgm:prSet presAssocID="{47E8F1A3-B551-7B40-A140-EA695CC84318}" presName="hierChild4" presStyleCnt="0"/>
      <dgm:spPr/>
    </dgm:pt>
    <dgm:pt modelId="{96CFBA68-4DF4-F340-AD9B-860CDF0C3EBD}" type="pres">
      <dgm:prSet presAssocID="{BAC68B2B-9957-E24D-B610-39BCEFC0C205}" presName="Name17" presStyleLbl="parChTrans1D3" presStyleIdx="3" presStyleCnt="4"/>
      <dgm:spPr/>
    </dgm:pt>
    <dgm:pt modelId="{A698018F-2185-FF4A-9F2F-E3464EBB6858}" type="pres">
      <dgm:prSet presAssocID="{2017FB80-CB7A-D344-97BB-2EB277120215}" presName="hierRoot3" presStyleCnt="0"/>
      <dgm:spPr/>
    </dgm:pt>
    <dgm:pt modelId="{3AE87931-0E41-4342-BAC6-572DEB116C74}" type="pres">
      <dgm:prSet presAssocID="{2017FB80-CB7A-D344-97BB-2EB277120215}" presName="composite3" presStyleCnt="0"/>
      <dgm:spPr/>
    </dgm:pt>
    <dgm:pt modelId="{9E083958-994A-984A-AC40-850765FDD67C}" type="pres">
      <dgm:prSet presAssocID="{2017FB80-CB7A-D344-97BB-2EB277120215}" presName="background3" presStyleLbl="node3" presStyleIdx="3" presStyleCnt="4"/>
      <dgm:spPr/>
    </dgm:pt>
    <dgm:pt modelId="{31F96D8D-EAE3-7E44-8CED-4E2DF2576677}" type="pres">
      <dgm:prSet presAssocID="{2017FB80-CB7A-D344-97BB-2EB277120215}" presName="text3" presStyleLbl="fgAcc3" presStyleIdx="3" presStyleCnt="4">
        <dgm:presLayoutVars>
          <dgm:chPref val="3"/>
        </dgm:presLayoutVars>
      </dgm:prSet>
      <dgm:spPr/>
    </dgm:pt>
    <dgm:pt modelId="{9CFD6A15-9C7E-A44A-8EDC-ED49B93B3F60}" type="pres">
      <dgm:prSet presAssocID="{2017FB80-CB7A-D344-97BB-2EB277120215}" presName="hierChild4" presStyleCnt="0"/>
      <dgm:spPr/>
    </dgm:pt>
    <dgm:pt modelId="{9EFB40CE-9FBB-0949-B5DD-B46C1247397B}" type="pres">
      <dgm:prSet presAssocID="{F1D0448D-BCF0-6C4B-B3F1-FF0EA3207416}" presName="Name23" presStyleLbl="parChTrans1D4" presStyleIdx="0" presStyleCnt="2"/>
      <dgm:spPr/>
    </dgm:pt>
    <dgm:pt modelId="{F9B4EC1F-8F63-7143-BB02-EF9E605FD08C}" type="pres">
      <dgm:prSet presAssocID="{67572943-6969-5740-92E9-FA2945F5FB78}" presName="hierRoot4" presStyleCnt="0"/>
      <dgm:spPr/>
    </dgm:pt>
    <dgm:pt modelId="{3A8633F8-8D2C-A54D-A25F-07C851782651}" type="pres">
      <dgm:prSet presAssocID="{67572943-6969-5740-92E9-FA2945F5FB78}" presName="composite4" presStyleCnt="0"/>
      <dgm:spPr/>
    </dgm:pt>
    <dgm:pt modelId="{E94228C9-9789-C94D-979B-D8875250FFDD}" type="pres">
      <dgm:prSet presAssocID="{67572943-6969-5740-92E9-FA2945F5FB78}" presName="background4" presStyleLbl="node4" presStyleIdx="0" presStyleCnt="2"/>
      <dgm:spPr/>
    </dgm:pt>
    <dgm:pt modelId="{BE6620C5-F1D7-5F4B-AE80-E29FA78EFEC7}" type="pres">
      <dgm:prSet presAssocID="{67572943-6969-5740-92E9-FA2945F5FB78}" presName="text4" presStyleLbl="fgAcc4" presStyleIdx="0" presStyleCnt="2">
        <dgm:presLayoutVars>
          <dgm:chPref val="3"/>
        </dgm:presLayoutVars>
      </dgm:prSet>
      <dgm:spPr/>
    </dgm:pt>
    <dgm:pt modelId="{9A94DB0C-BF41-424D-9441-64B9102F76E4}" type="pres">
      <dgm:prSet presAssocID="{67572943-6969-5740-92E9-FA2945F5FB78}" presName="hierChild5" presStyleCnt="0"/>
      <dgm:spPr/>
    </dgm:pt>
    <dgm:pt modelId="{3E63D5AD-66F0-9144-9793-E6426829FA6A}" type="pres">
      <dgm:prSet presAssocID="{C41C55F2-7B2B-B441-87ED-128808637B67}" presName="Name23" presStyleLbl="parChTrans1D4" presStyleIdx="1" presStyleCnt="2"/>
      <dgm:spPr/>
    </dgm:pt>
    <dgm:pt modelId="{BB9620A6-C829-5744-A085-01232C2FDCBA}" type="pres">
      <dgm:prSet presAssocID="{3924B122-6F2F-3D4B-B07C-A98EBB060F51}" presName="hierRoot4" presStyleCnt="0"/>
      <dgm:spPr/>
    </dgm:pt>
    <dgm:pt modelId="{75B88653-DEA6-AF49-8EC6-FA4619720163}" type="pres">
      <dgm:prSet presAssocID="{3924B122-6F2F-3D4B-B07C-A98EBB060F51}" presName="composite4" presStyleCnt="0"/>
      <dgm:spPr/>
    </dgm:pt>
    <dgm:pt modelId="{5194F103-1745-364A-A51A-1516B2E25C2D}" type="pres">
      <dgm:prSet presAssocID="{3924B122-6F2F-3D4B-B07C-A98EBB060F51}" presName="background4" presStyleLbl="node4" presStyleIdx="1" presStyleCnt="2"/>
      <dgm:spPr/>
    </dgm:pt>
    <dgm:pt modelId="{26C5345B-9092-8F4F-8627-4394FDBCA9A0}" type="pres">
      <dgm:prSet presAssocID="{3924B122-6F2F-3D4B-B07C-A98EBB060F51}" presName="text4" presStyleLbl="fgAcc4" presStyleIdx="1" presStyleCnt="2">
        <dgm:presLayoutVars>
          <dgm:chPref val="3"/>
        </dgm:presLayoutVars>
      </dgm:prSet>
      <dgm:spPr/>
    </dgm:pt>
    <dgm:pt modelId="{D2D07478-A624-4741-95E5-972EA337531C}" type="pres">
      <dgm:prSet presAssocID="{3924B122-6F2F-3D4B-B07C-A98EBB060F51}" presName="hierChild5" presStyleCnt="0"/>
      <dgm:spPr/>
    </dgm:pt>
  </dgm:ptLst>
  <dgm:cxnLst>
    <dgm:cxn modelId="{C6FADB08-4CD7-4347-9B3A-960F3A9C79D3}" type="presOf" srcId="{F1D0448D-BCF0-6C4B-B3F1-FF0EA3207416}" destId="{9EFB40CE-9FBB-0949-B5DD-B46C1247397B}" srcOrd="0" destOrd="0" presId="urn:microsoft.com/office/officeart/2005/8/layout/hierarchy1"/>
    <dgm:cxn modelId="{3C395A13-D777-4E48-B3A9-0137C37781DA}" srcId="{F37328E8-8FD6-7542-BE6B-C13737333647}" destId="{14D7E757-34D5-624E-8EFD-D5ED77FD1531}" srcOrd="1" destOrd="0" parTransId="{356C1D9B-3BA4-CB42-9DE0-5C012670FB88}" sibTransId="{6E8B95D9-57EA-CF4E-82A8-7F8F8B2C3C6A}"/>
    <dgm:cxn modelId="{87611119-1C43-A64E-8778-6C9672717C87}" type="presOf" srcId="{F7E5FCC2-0483-8A4F-8929-1BB623B99C81}" destId="{FF41B0F1-098C-0C47-8939-54923A4EE716}" srcOrd="0" destOrd="0" presId="urn:microsoft.com/office/officeart/2005/8/layout/hierarchy1"/>
    <dgm:cxn modelId="{90656822-6F89-DB4A-8AFA-9A915E6DC0A5}" type="presOf" srcId="{9888E25C-CA27-8843-AECD-2D9C7EA4FF49}" destId="{22BBD7E9-39B9-124D-A7B8-1F7F92D4F931}" srcOrd="0" destOrd="0" presId="urn:microsoft.com/office/officeart/2005/8/layout/hierarchy1"/>
    <dgm:cxn modelId="{CC0C3E28-6DF7-6146-8815-62B9225A6A9E}" type="presOf" srcId="{9DB4813A-F135-2441-8683-C955A0259915}" destId="{8E4038CA-EED1-DA49-8D34-B91157E15525}" srcOrd="0" destOrd="0" presId="urn:microsoft.com/office/officeart/2005/8/layout/hierarchy1"/>
    <dgm:cxn modelId="{DE883542-DF26-EC48-B9EF-0164CB379545}" type="presOf" srcId="{646A9EF6-3369-E34D-82E7-F479B7EF0692}" destId="{CE3CE525-C4A9-D045-BD3C-D0C3A2DAF872}" srcOrd="0" destOrd="0" presId="urn:microsoft.com/office/officeart/2005/8/layout/hierarchy1"/>
    <dgm:cxn modelId="{C2637442-4C9D-824D-BE52-15499FB68E11}" type="presOf" srcId="{DF3FD388-DA31-0C46-B2B9-D1FA2AF7FA0F}" destId="{52821015-0A10-F045-9D96-0353EC7F3960}" srcOrd="0" destOrd="0" presId="urn:microsoft.com/office/officeart/2005/8/layout/hierarchy1"/>
    <dgm:cxn modelId="{40C4A543-598C-694F-AA2B-FC87736B6A29}" srcId="{9888E25C-CA27-8843-AECD-2D9C7EA4FF49}" destId="{9DB4813A-F135-2441-8683-C955A0259915}" srcOrd="1" destOrd="0" parTransId="{646A9EF6-3369-E34D-82E7-F479B7EF0692}" sibTransId="{8F53E9F5-3CD1-254D-BBA8-C9B64E08F1BD}"/>
    <dgm:cxn modelId="{08343749-511A-994D-83E8-2E7A9694BCF8}" type="presOf" srcId="{47E8F1A3-B551-7B40-A140-EA695CC84318}" destId="{033660C7-E274-1049-A122-11FB6F3C305B}" srcOrd="0" destOrd="0" presId="urn:microsoft.com/office/officeart/2005/8/layout/hierarchy1"/>
    <dgm:cxn modelId="{C9EBAE4E-EF1B-5948-B4A1-2C7EE0707F26}" type="presOf" srcId="{356C1D9B-3BA4-CB42-9DE0-5C012670FB88}" destId="{76DA497B-AB26-2E48-99F8-85BABD4EEE6C}" srcOrd="0" destOrd="0" presId="urn:microsoft.com/office/officeart/2005/8/layout/hierarchy1"/>
    <dgm:cxn modelId="{0A749350-C74C-014B-8634-4A62FB707F5B}" srcId="{2017FB80-CB7A-D344-97BB-2EB277120215}" destId="{3924B122-6F2F-3D4B-B07C-A98EBB060F51}" srcOrd="1" destOrd="0" parTransId="{C41C55F2-7B2B-B441-87ED-128808637B67}" sibTransId="{F59EAF72-20EE-E542-B5BB-25927ECD9359}"/>
    <dgm:cxn modelId="{15A47E5A-245C-954A-9617-E052ECDAEF01}" type="presOf" srcId="{BAC68B2B-9957-E24D-B610-39BCEFC0C205}" destId="{96CFBA68-4DF4-F340-AD9B-860CDF0C3EBD}" srcOrd="0" destOrd="0" presId="urn:microsoft.com/office/officeart/2005/8/layout/hierarchy1"/>
    <dgm:cxn modelId="{A7AE055D-CF81-414D-84DF-36EE53A99FF4}" type="presOf" srcId="{88BE2A67-4257-3742-AC17-D5A9FC4B8E22}" destId="{F4E86F8C-A654-214C-996D-3CCFEFCC0EFC}" srcOrd="0" destOrd="0" presId="urn:microsoft.com/office/officeart/2005/8/layout/hierarchy1"/>
    <dgm:cxn modelId="{23DB3B5E-17B4-6C49-81BE-9351698518E2}" srcId="{F37328E8-8FD6-7542-BE6B-C13737333647}" destId="{88BE2A67-4257-3742-AC17-D5A9FC4B8E22}" srcOrd="0" destOrd="0" parTransId="{00AA4802-AFF0-EA40-81CA-224E89553701}" sibTransId="{36CB9E25-3A64-4F42-9E5E-5F0D1E8DB7F8}"/>
    <dgm:cxn modelId="{DC0F2E6B-7C91-C74C-AB5F-2091D3FFD1D9}" type="presOf" srcId="{14D7E757-34D5-624E-8EFD-D5ED77FD1531}" destId="{7DB4DC4C-B80A-FF42-BC0D-F54A7F4C2E4C}" srcOrd="0" destOrd="0" presId="urn:microsoft.com/office/officeart/2005/8/layout/hierarchy1"/>
    <dgm:cxn modelId="{C8E51974-361D-524B-8E8F-34F3B73AA956}" type="presOf" srcId="{F37328E8-8FD6-7542-BE6B-C13737333647}" destId="{DAF7DE20-5D4E-E04B-B266-65B7FF502DE2}" srcOrd="0" destOrd="0" presId="urn:microsoft.com/office/officeart/2005/8/layout/hierarchy1"/>
    <dgm:cxn modelId="{E58D0AA2-E3BB-C846-8D9F-37BABD094E95}" type="presOf" srcId="{2017FB80-CB7A-D344-97BB-2EB277120215}" destId="{31F96D8D-EAE3-7E44-8CED-4E2DF2576677}" srcOrd="0" destOrd="0" presId="urn:microsoft.com/office/officeart/2005/8/layout/hierarchy1"/>
    <dgm:cxn modelId="{2964A6AF-F7B2-EE47-A7E4-2F6A1B63F52D}" srcId="{9DB4813A-F135-2441-8683-C955A0259915}" destId="{2017FB80-CB7A-D344-97BB-2EB277120215}" srcOrd="1" destOrd="0" parTransId="{BAC68B2B-9957-E24D-B610-39BCEFC0C205}" sibTransId="{DFB7FD27-528C-934A-9248-0605F3B92F3C}"/>
    <dgm:cxn modelId="{65C076C6-32C0-8D45-A67F-E1C7830A6BC0}" type="presOf" srcId="{C41C55F2-7B2B-B441-87ED-128808637B67}" destId="{3E63D5AD-66F0-9144-9793-E6426829FA6A}" srcOrd="0" destOrd="0" presId="urn:microsoft.com/office/officeart/2005/8/layout/hierarchy1"/>
    <dgm:cxn modelId="{8177FED2-0FA7-2D49-B80F-5D467E8E8E13}" type="presOf" srcId="{67572943-6969-5740-92E9-FA2945F5FB78}" destId="{BE6620C5-F1D7-5F4B-AE80-E29FA78EFEC7}" srcOrd="0" destOrd="0" presId="urn:microsoft.com/office/officeart/2005/8/layout/hierarchy1"/>
    <dgm:cxn modelId="{3B8685D5-3609-FD4F-92D0-9FAF2978FFCB}" type="presOf" srcId="{3924B122-6F2F-3D4B-B07C-A98EBB060F51}" destId="{26C5345B-9092-8F4F-8627-4394FDBCA9A0}" srcOrd="0" destOrd="0" presId="urn:microsoft.com/office/officeart/2005/8/layout/hierarchy1"/>
    <dgm:cxn modelId="{B9E7DBE0-CBD4-BC46-AC01-AE42E16AE1EC}" srcId="{DF3FD388-DA31-0C46-B2B9-D1FA2AF7FA0F}" destId="{9888E25C-CA27-8843-AECD-2D9C7EA4FF49}" srcOrd="0" destOrd="0" parTransId="{3FBC94E9-6569-BD49-AB18-20C0513CA68E}" sibTransId="{F6ECD346-3598-7644-8790-B87A7AFB4827}"/>
    <dgm:cxn modelId="{5F02B3EB-C1AB-F54E-AD83-1CB8FD0AB8DB}" type="presOf" srcId="{EB8B0D3F-B3BD-EA46-8F05-5F5539145622}" destId="{3BF6C997-DBD4-9348-AFAF-CAEE60EDBBD5}" srcOrd="0" destOrd="0" presId="urn:microsoft.com/office/officeart/2005/8/layout/hierarchy1"/>
    <dgm:cxn modelId="{5D5BE2EB-1724-0647-93EA-9F5D349D9538}" type="presOf" srcId="{00AA4802-AFF0-EA40-81CA-224E89553701}" destId="{431187A1-CF70-A54A-A04F-13DB3328771D}" srcOrd="0" destOrd="0" presId="urn:microsoft.com/office/officeart/2005/8/layout/hierarchy1"/>
    <dgm:cxn modelId="{C44733F0-6490-5A48-8616-E33B996B3EC0}" srcId="{9DB4813A-F135-2441-8683-C955A0259915}" destId="{47E8F1A3-B551-7B40-A140-EA695CC84318}" srcOrd="0" destOrd="0" parTransId="{EB8B0D3F-B3BD-EA46-8F05-5F5539145622}" sibTransId="{2D749C64-1C44-B24D-B086-D0764FCF5E2A}"/>
    <dgm:cxn modelId="{226584FB-BC89-E44D-84C9-165D697B8D2A}" srcId="{2017FB80-CB7A-D344-97BB-2EB277120215}" destId="{67572943-6969-5740-92E9-FA2945F5FB78}" srcOrd="0" destOrd="0" parTransId="{F1D0448D-BCF0-6C4B-B3F1-FF0EA3207416}" sibTransId="{6F5AE47C-347D-C746-83B4-58B173F0407C}"/>
    <dgm:cxn modelId="{45C0D2FE-676A-5A4C-85A9-B38A1FA903D7}" srcId="{9888E25C-CA27-8843-AECD-2D9C7EA4FF49}" destId="{F37328E8-8FD6-7542-BE6B-C13737333647}" srcOrd="0" destOrd="0" parTransId="{F7E5FCC2-0483-8A4F-8929-1BB623B99C81}" sibTransId="{1432F582-D4A7-0E4D-9453-2FB2FA376C6C}"/>
    <dgm:cxn modelId="{DE5F21B8-DA1B-584A-B5E9-91CCA168495C}" type="presParOf" srcId="{52821015-0A10-F045-9D96-0353EC7F3960}" destId="{7B628305-1C10-0D4A-B729-259E4F2B530D}" srcOrd="0" destOrd="0" presId="urn:microsoft.com/office/officeart/2005/8/layout/hierarchy1"/>
    <dgm:cxn modelId="{0C7714AB-14AA-B540-B24E-260318CFFCD7}" type="presParOf" srcId="{7B628305-1C10-0D4A-B729-259E4F2B530D}" destId="{A42F593D-CD50-3C4A-85C4-4093F4D5F662}" srcOrd="0" destOrd="0" presId="urn:microsoft.com/office/officeart/2005/8/layout/hierarchy1"/>
    <dgm:cxn modelId="{13C7E8E4-96C1-8043-83F0-326C1D77F835}" type="presParOf" srcId="{A42F593D-CD50-3C4A-85C4-4093F4D5F662}" destId="{F85B5F33-AEF1-CC45-9EB4-AE2F6AFCF86D}" srcOrd="0" destOrd="0" presId="urn:microsoft.com/office/officeart/2005/8/layout/hierarchy1"/>
    <dgm:cxn modelId="{1A5752F8-4213-E84D-B821-75123130F92F}" type="presParOf" srcId="{A42F593D-CD50-3C4A-85C4-4093F4D5F662}" destId="{22BBD7E9-39B9-124D-A7B8-1F7F92D4F931}" srcOrd="1" destOrd="0" presId="urn:microsoft.com/office/officeart/2005/8/layout/hierarchy1"/>
    <dgm:cxn modelId="{C9F7CDD0-4FEA-974C-9CCE-74DC0D0C314F}" type="presParOf" srcId="{7B628305-1C10-0D4A-B729-259E4F2B530D}" destId="{7FC28829-F1AB-8348-91F6-CAAD771C6CD0}" srcOrd="1" destOrd="0" presId="urn:microsoft.com/office/officeart/2005/8/layout/hierarchy1"/>
    <dgm:cxn modelId="{6EEA16EB-11F7-3147-9F3F-90F246236EFC}" type="presParOf" srcId="{7FC28829-F1AB-8348-91F6-CAAD771C6CD0}" destId="{FF41B0F1-098C-0C47-8939-54923A4EE716}" srcOrd="0" destOrd="0" presId="urn:microsoft.com/office/officeart/2005/8/layout/hierarchy1"/>
    <dgm:cxn modelId="{9469D7D7-588B-5044-AD89-BB637A91F24A}" type="presParOf" srcId="{7FC28829-F1AB-8348-91F6-CAAD771C6CD0}" destId="{4C3FD135-1638-DA49-8DBE-098805112871}" srcOrd="1" destOrd="0" presId="urn:microsoft.com/office/officeart/2005/8/layout/hierarchy1"/>
    <dgm:cxn modelId="{3C124C7A-C286-3E4B-A886-396E2C0887A8}" type="presParOf" srcId="{4C3FD135-1638-DA49-8DBE-098805112871}" destId="{644C3DCB-BD84-7E4E-ABF0-2F263D25B7EB}" srcOrd="0" destOrd="0" presId="urn:microsoft.com/office/officeart/2005/8/layout/hierarchy1"/>
    <dgm:cxn modelId="{61A4366C-D910-B142-BEEA-9326DA2C0E83}" type="presParOf" srcId="{644C3DCB-BD84-7E4E-ABF0-2F263D25B7EB}" destId="{02F8116C-C1A6-5F40-A5BF-E94115127454}" srcOrd="0" destOrd="0" presId="urn:microsoft.com/office/officeart/2005/8/layout/hierarchy1"/>
    <dgm:cxn modelId="{F71ADE9B-20FC-BE48-9BFE-F040CEF74ECA}" type="presParOf" srcId="{644C3DCB-BD84-7E4E-ABF0-2F263D25B7EB}" destId="{DAF7DE20-5D4E-E04B-B266-65B7FF502DE2}" srcOrd="1" destOrd="0" presId="urn:microsoft.com/office/officeart/2005/8/layout/hierarchy1"/>
    <dgm:cxn modelId="{1F191BC8-44CE-724C-8398-440AEF3003D5}" type="presParOf" srcId="{4C3FD135-1638-DA49-8DBE-098805112871}" destId="{34E4409A-993B-564D-A89D-1AECCA2C5126}" srcOrd="1" destOrd="0" presId="urn:microsoft.com/office/officeart/2005/8/layout/hierarchy1"/>
    <dgm:cxn modelId="{1A968420-E4F2-1647-87DE-00B01ECD5285}" type="presParOf" srcId="{34E4409A-993B-564D-A89D-1AECCA2C5126}" destId="{431187A1-CF70-A54A-A04F-13DB3328771D}" srcOrd="0" destOrd="0" presId="urn:microsoft.com/office/officeart/2005/8/layout/hierarchy1"/>
    <dgm:cxn modelId="{B8D4E9B4-9EF9-F947-B180-67D4D8F08866}" type="presParOf" srcId="{34E4409A-993B-564D-A89D-1AECCA2C5126}" destId="{4AAFF787-9DE3-FD44-A5E2-6AE513E3D08B}" srcOrd="1" destOrd="0" presId="urn:microsoft.com/office/officeart/2005/8/layout/hierarchy1"/>
    <dgm:cxn modelId="{0DCEA46C-236F-824D-AE2C-1CC88660A00C}" type="presParOf" srcId="{4AAFF787-9DE3-FD44-A5E2-6AE513E3D08B}" destId="{4E3968A1-38F4-8442-A513-B04CD879C921}" srcOrd="0" destOrd="0" presId="urn:microsoft.com/office/officeart/2005/8/layout/hierarchy1"/>
    <dgm:cxn modelId="{BA434F6D-47E5-FE45-822F-606ABFB36B45}" type="presParOf" srcId="{4E3968A1-38F4-8442-A513-B04CD879C921}" destId="{FACB8C8D-A7D0-BC4E-9143-6508D171A419}" srcOrd="0" destOrd="0" presId="urn:microsoft.com/office/officeart/2005/8/layout/hierarchy1"/>
    <dgm:cxn modelId="{753E6C83-A8B0-AE4A-9C53-5D61A45365D1}" type="presParOf" srcId="{4E3968A1-38F4-8442-A513-B04CD879C921}" destId="{F4E86F8C-A654-214C-996D-3CCFEFCC0EFC}" srcOrd="1" destOrd="0" presId="urn:microsoft.com/office/officeart/2005/8/layout/hierarchy1"/>
    <dgm:cxn modelId="{C3F1CA85-CD91-0D4D-96BC-6424DBC2AF0C}" type="presParOf" srcId="{4AAFF787-9DE3-FD44-A5E2-6AE513E3D08B}" destId="{993A9486-EB07-C041-8261-BFF07C268579}" srcOrd="1" destOrd="0" presId="urn:microsoft.com/office/officeart/2005/8/layout/hierarchy1"/>
    <dgm:cxn modelId="{0A45EE1B-4229-CB49-B6A2-1100DEF3694F}" type="presParOf" srcId="{34E4409A-993B-564D-A89D-1AECCA2C5126}" destId="{76DA497B-AB26-2E48-99F8-85BABD4EEE6C}" srcOrd="2" destOrd="0" presId="urn:microsoft.com/office/officeart/2005/8/layout/hierarchy1"/>
    <dgm:cxn modelId="{77F3059D-008B-2D4F-BBE2-B6F206F0F1C9}" type="presParOf" srcId="{34E4409A-993B-564D-A89D-1AECCA2C5126}" destId="{509AC915-CA27-B944-80F1-178B950826B9}" srcOrd="3" destOrd="0" presId="urn:microsoft.com/office/officeart/2005/8/layout/hierarchy1"/>
    <dgm:cxn modelId="{CE6F0C49-D4D0-A941-B808-F134B3F22BB1}" type="presParOf" srcId="{509AC915-CA27-B944-80F1-178B950826B9}" destId="{A41456E9-BD64-764C-A517-B48D6560FEB0}" srcOrd="0" destOrd="0" presId="urn:microsoft.com/office/officeart/2005/8/layout/hierarchy1"/>
    <dgm:cxn modelId="{350E90E5-9E09-D84A-823C-D22976D89566}" type="presParOf" srcId="{A41456E9-BD64-764C-A517-B48D6560FEB0}" destId="{2B53702A-BCDC-6D45-B0EF-BD456EAB8114}" srcOrd="0" destOrd="0" presId="urn:microsoft.com/office/officeart/2005/8/layout/hierarchy1"/>
    <dgm:cxn modelId="{EDE6E272-37CE-9045-86AD-5E75456DB205}" type="presParOf" srcId="{A41456E9-BD64-764C-A517-B48D6560FEB0}" destId="{7DB4DC4C-B80A-FF42-BC0D-F54A7F4C2E4C}" srcOrd="1" destOrd="0" presId="urn:microsoft.com/office/officeart/2005/8/layout/hierarchy1"/>
    <dgm:cxn modelId="{3DF1219C-C8A7-A54B-9938-190F85B1DE72}" type="presParOf" srcId="{509AC915-CA27-B944-80F1-178B950826B9}" destId="{3ADAA359-8A6E-E446-84DD-91D351C5BDE0}" srcOrd="1" destOrd="0" presId="urn:microsoft.com/office/officeart/2005/8/layout/hierarchy1"/>
    <dgm:cxn modelId="{2CB72671-1889-8347-A552-A4798780AB05}" type="presParOf" srcId="{7FC28829-F1AB-8348-91F6-CAAD771C6CD0}" destId="{CE3CE525-C4A9-D045-BD3C-D0C3A2DAF872}" srcOrd="2" destOrd="0" presId="urn:microsoft.com/office/officeart/2005/8/layout/hierarchy1"/>
    <dgm:cxn modelId="{604947ED-428A-0B40-92F5-81007902F40C}" type="presParOf" srcId="{7FC28829-F1AB-8348-91F6-CAAD771C6CD0}" destId="{517BBE02-02A9-0344-8B99-CF53CBE39498}" srcOrd="3" destOrd="0" presId="urn:microsoft.com/office/officeart/2005/8/layout/hierarchy1"/>
    <dgm:cxn modelId="{E8A4F464-42E9-7740-A24A-0706C3020071}" type="presParOf" srcId="{517BBE02-02A9-0344-8B99-CF53CBE39498}" destId="{981F775F-EF09-0041-B239-6F19A7BDF01D}" srcOrd="0" destOrd="0" presId="urn:microsoft.com/office/officeart/2005/8/layout/hierarchy1"/>
    <dgm:cxn modelId="{7AA1AC7B-B7D7-6E44-A941-F3CE16D7D18F}" type="presParOf" srcId="{981F775F-EF09-0041-B239-6F19A7BDF01D}" destId="{2B868197-6DE8-9946-A3B6-D2CF4A48171B}" srcOrd="0" destOrd="0" presId="urn:microsoft.com/office/officeart/2005/8/layout/hierarchy1"/>
    <dgm:cxn modelId="{68B7747F-8343-C541-A9B4-19D2C26B5D29}" type="presParOf" srcId="{981F775F-EF09-0041-B239-6F19A7BDF01D}" destId="{8E4038CA-EED1-DA49-8D34-B91157E15525}" srcOrd="1" destOrd="0" presId="urn:microsoft.com/office/officeart/2005/8/layout/hierarchy1"/>
    <dgm:cxn modelId="{422552D9-8C4A-FD43-802C-2E2053D98FE4}" type="presParOf" srcId="{517BBE02-02A9-0344-8B99-CF53CBE39498}" destId="{AC79A153-0363-374C-83CB-823C6AA7DB96}" srcOrd="1" destOrd="0" presId="urn:microsoft.com/office/officeart/2005/8/layout/hierarchy1"/>
    <dgm:cxn modelId="{4432BEF6-A402-B246-9C7B-4F21D6251D05}" type="presParOf" srcId="{AC79A153-0363-374C-83CB-823C6AA7DB96}" destId="{3BF6C997-DBD4-9348-AFAF-CAEE60EDBBD5}" srcOrd="0" destOrd="0" presId="urn:microsoft.com/office/officeart/2005/8/layout/hierarchy1"/>
    <dgm:cxn modelId="{5B4270A2-DFBD-564F-A7E8-EA5CA09F3803}" type="presParOf" srcId="{AC79A153-0363-374C-83CB-823C6AA7DB96}" destId="{0C4C39B0-A377-0448-B4B9-3408214D4304}" srcOrd="1" destOrd="0" presId="urn:microsoft.com/office/officeart/2005/8/layout/hierarchy1"/>
    <dgm:cxn modelId="{54BA2314-5491-364D-8306-A323C36A79D5}" type="presParOf" srcId="{0C4C39B0-A377-0448-B4B9-3408214D4304}" destId="{2A845F2F-9B4F-0849-9A23-E9A3CA6D139A}" srcOrd="0" destOrd="0" presId="urn:microsoft.com/office/officeart/2005/8/layout/hierarchy1"/>
    <dgm:cxn modelId="{DB27B71D-C4F9-724D-9FFA-CF0FE6F11FB3}" type="presParOf" srcId="{2A845F2F-9B4F-0849-9A23-E9A3CA6D139A}" destId="{E12EB911-0AD0-9447-AE10-29BFDAEA840C}" srcOrd="0" destOrd="0" presId="urn:microsoft.com/office/officeart/2005/8/layout/hierarchy1"/>
    <dgm:cxn modelId="{288256B3-7A3E-DC40-93DC-78E878731543}" type="presParOf" srcId="{2A845F2F-9B4F-0849-9A23-E9A3CA6D139A}" destId="{033660C7-E274-1049-A122-11FB6F3C305B}" srcOrd="1" destOrd="0" presId="urn:microsoft.com/office/officeart/2005/8/layout/hierarchy1"/>
    <dgm:cxn modelId="{9F38E795-49AF-5042-B4FF-7063EC5AAFFF}" type="presParOf" srcId="{0C4C39B0-A377-0448-B4B9-3408214D4304}" destId="{AF9F1CF9-34EC-3F4D-98BE-7924BA0452DB}" srcOrd="1" destOrd="0" presId="urn:microsoft.com/office/officeart/2005/8/layout/hierarchy1"/>
    <dgm:cxn modelId="{DB18F6FB-809D-5B4A-985B-B1F16F3385F5}" type="presParOf" srcId="{AC79A153-0363-374C-83CB-823C6AA7DB96}" destId="{96CFBA68-4DF4-F340-AD9B-860CDF0C3EBD}" srcOrd="2" destOrd="0" presId="urn:microsoft.com/office/officeart/2005/8/layout/hierarchy1"/>
    <dgm:cxn modelId="{BA96D920-CD68-1942-90B9-96D750B5D962}" type="presParOf" srcId="{AC79A153-0363-374C-83CB-823C6AA7DB96}" destId="{A698018F-2185-FF4A-9F2F-E3464EBB6858}" srcOrd="3" destOrd="0" presId="urn:microsoft.com/office/officeart/2005/8/layout/hierarchy1"/>
    <dgm:cxn modelId="{996AD1E3-0B9D-CF47-B052-479D6A47FED8}" type="presParOf" srcId="{A698018F-2185-FF4A-9F2F-E3464EBB6858}" destId="{3AE87931-0E41-4342-BAC6-572DEB116C74}" srcOrd="0" destOrd="0" presId="urn:microsoft.com/office/officeart/2005/8/layout/hierarchy1"/>
    <dgm:cxn modelId="{680EE114-A7D1-9B47-8D8A-09EE2C0077A7}" type="presParOf" srcId="{3AE87931-0E41-4342-BAC6-572DEB116C74}" destId="{9E083958-994A-984A-AC40-850765FDD67C}" srcOrd="0" destOrd="0" presId="urn:microsoft.com/office/officeart/2005/8/layout/hierarchy1"/>
    <dgm:cxn modelId="{C482AEB0-C7DA-A946-A26A-6DDD478C0A83}" type="presParOf" srcId="{3AE87931-0E41-4342-BAC6-572DEB116C74}" destId="{31F96D8D-EAE3-7E44-8CED-4E2DF2576677}" srcOrd="1" destOrd="0" presId="urn:microsoft.com/office/officeart/2005/8/layout/hierarchy1"/>
    <dgm:cxn modelId="{5143DDA8-3447-BD40-9BB8-314D89D87465}" type="presParOf" srcId="{A698018F-2185-FF4A-9F2F-E3464EBB6858}" destId="{9CFD6A15-9C7E-A44A-8EDC-ED49B93B3F60}" srcOrd="1" destOrd="0" presId="urn:microsoft.com/office/officeart/2005/8/layout/hierarchy1"/>
    <dgm:cxn modelId="{423A5B22-3770-C142-BB41-859FD2D1EB65}" type="presParOf" srcId="{9CFD6A15-9C7E-A44A-8EDC-ED49B93B3F60}" destId="{9EFB40CE-9FBB-0949-B5DD-B46C1247397B}" srcOrd="0" destOrd="0" presId="urn:microsoft.com/office/officeart/2005/8/layout/hierarchy1"/>
    <dgm:cxn modelId="{BD825D57-F918-9A4D-A501-BEC70BCC0B69}" type="presParOf" srcId="{9CFD6A15-9C7E-A44A-8EDC-ED49B93B3F60}" destId="{F9B4EC1F-8F63-7143-BB02-EF9E605FD08C}" srcOrd="1" destOrd="0" presId="urn:microsoft.com/office/officeart/2005/8/layout/hierarchy1"/>
    <dgm:cxn modelId="{D66ABD6E-4706-DF4F-A6D8-28CCA44B7240}" type="presParOf" srcId="{F9B4EC1F-8F63-7143-BB02-EF9E605FD08C}" destId="{3A8633F8-8D2C-A54D-A25F-07C851782651}" srcOrd="0" destOrd="0" presId="urn:microsoft.com/office/officeart/2005/8/layout/hierarchy1"/>
    <dgm:cxn modelId="{0A5B75B3-295C-3A4F-ADF1-53E33C85CDC0}" type="presParOf" srcId="{3A8633F8-8D2C-A54D-A25F-07C851782651}" destId="{E94228C9-9789-C94D-979B-D8875250FFDD}" srcOrd="0" destOrd="0" presId="urn:microsoft.com/office/officeart/2005/8/layout/hierarchy1"/>
    <dgm:cxn modelId="{42C78E9D-607A-0343-B30C-AA0C5DAF4E79}" type="presParOf" srcId="{3A8633F8-8D2C-A54D-A25F-07C851782651}" destId="{BE6620C5-F1D7-5F4B-AE80-E29FA78EFEC7}" srcOrd="1" destOrd="0" presId="urn:microsoft.com/office/officeart/2005/8/layout/hierarchy1"/>
    <dgm:cxn modelId="{993D1783-F93D-FD4F-98BC-269EA3BD67F3}" type="presParOf" srcId="{F9B4EC1F-8F63-7143-BB02-EF9E605FD08C}" destId="{9A94DB0C-BF41-424D-9441-64B9102F76E4}" srcOrd="1" destOrd="0" presId="urn:microsoft.com/office/officeart/2005/8/layout/hierarchy1"/>
    <dgm:cxn modelId="{35BA878D-5752-D945-AB85-AD9AA9635B84}" type="presParOf" srcId="{9CFD6A15-9C7E-A44A-8EDC-ED49B93B3F60}" destId="{3E63D5AD-66F0-9144-9793-E6426829FA6A}" srcOrd="2" destOrd="0" presId="urn:microsoft.com/office/officeart/2005/8/layout/hierarchy1"/>
    <dgm:cxn modelId="{D2AD0E32-3604-E74E-BA3D-E32D771F1FE6}" type="presParOf" srcId="{9CFD6A15-9C7E-A44A-8EDC-ED49B93B3F60}" destId="{BB9620A6-C829-5744-A085-01232C2FDCBA}" srcOrd="3" destOrd="0" presId="urn:microsoft.com/office/officeart/2005/8/layout/hierarchy1"/>
    <dgm:cxn modelId="{137E8C79-E7B9-034B-9497-F53CF1A63A14}" type="presParOf" srcId="{BB9620A6-C829-5744-A085-01232C2FDCBA}" destId="{75B88653-DEA6-AF49-8EC6-FA4619720163}" srcOrd="0" destOrd="0" presId="urn:microsoft.com/office/officeart/2005/8/layout/hierarchy1"/>
    <dgm:cxn modelId="{74A84EA1-CAF1-C84C-B413-55CB772B6CF0}" type="presParOf" srcId="{75B88653-DEA6-AF49-8EC6-FA4619720163}" destId="{5194F103-1745-364A-A51A-1516B2E25C2D}" srcOrd="0" destOrd="0" presId="urn:microsoft.com/office/officeart/2005/8/layout/hierarchy1"/>
    <dgm:cxn modelId="{81B33657-A907-3A4B-9197-3AC782585A04}" type="presParOf" srcId="{75B88653-DEA6-AF49-8EC6-FA4619720163}" destId="{26C5345B-9092-8F4F-8627-4394FDBCA9A0}" srcOrd="1" destOrd="0" presId="urn:microsoft.com/office/officeart/2005/8/layout/hierarchy1"/>
    <dgm:cxn modelId="{861B5AD5-FF58-7640-90B1-5CB00AE5B529}" type="presParOf" srcId="{BB9620A6-C829-5744-A085-01232C2FDCBA}" destId="{D2D07478-A624-4741-95E5-972EA337531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C4DA2-1284-874B-8F01-C5A42016FDE4}">
      <dsp:nvSpPr>
        <dsp:cNvPr id="0" name=""/>
        <dsp:cNvSpPr/>
      </dsp:nvSpPr>
      <dsp:spPr>
        <a:xfrm rot="1800000">
          <a:off x="3300030" y="61"/>
          <a:ext cx="1231297" cy="800343"/>
        </a:xfrm>
        <a:prstGeom prst="roundRect">
          <a:avLst/>
        </a:prstGeom>
        <a:solidFill>
          <a:srgbClr val="2932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Parallelization</a:t>
          </a:r>
          <a:endParaRPr lang="ko-KR" altLang="en-US" sz="900" kern="1200" dirty="0"/>
        </a:p>
      </dsp:txBody>
      <dsp:txXfrm>
        <a:off x="3339100" y="39131"/>
        <a:ext cx="1153157" cy="722203"/>
      </dsp:txXfrm>
    </dsp:sp>
    <dsp:sp modelId="{908AA57A-03C1-A34F-82EA-FB66472E4E85}">
      <dsp:nvSpPr>
        <dsp:cNvPr id="0" name=""/>
        <dsp:cNvSpPr/>
      </dsp:nvSpPr>
      <dsp:spPr>
        <a:xfrm>
          <a:off x="2027594" y="400232"/>
          <a:ext cx="3776170" cy="3776170"/>
        </a:xfrm>
        <a:custGeom>
          <a:avLst/>
          <a:gdLst/>
          <a:ahLst/>
          <a:cxnLst/>
          <a:rect l="0" t="0" r="0" b="0"/>
          <a:pathLst>
            <a:path>
              <a:moveTo>
                <a:pt x="2511629" y="105935"/>
              </a:moveTo>
              <a:arcTo wR="1888085" hR="1888085" stAng="17357045" swAng="1504129"/>
            </a:path>
          </a:pathLst>
        </a:custGeom>
        <a:noFill/>
        <a:ln w="12700" cap="flat" cmpd="sng" algn="ctr">
          <a:solidFill>
            <a:srgbClr val="7C8187"/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40719-5D08-6C49-975D-3562202C28E1}">
      <dsp:nvSpPr>
        <dsp:cNvPr id="0" name=""/>
        <dsp:cNvSpPr/>
      </dsp:nvSpPr>
      <dsp:spPr>
        <a:xfrm rot="1800000">
          <a:off x="4935160" y="944103"/>
          <a:ext cx="1231297" cy="800343"/>
        </a:xfrm>
        <a:prstGeom prst="roundRect">
          <a:avLst/>
        </a:prstGeom>
        <a:solidFill>
          <a:srgbClr val="2932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Sparsity</a:t>
          </a:r>
        </a:p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Awareness</a:t>
          </a:r>
          <a:endParaRPr lang="ko-KR" altLang="en-US" sz="900" kern="1200" dirty="0"/>
        </a:p>
      </dsp:txBody>
      <dsp:txXfrm>
        <a:off x="4974230" y="983173"/>
        <a:ext cx="1153157" cy="722203"/>
      </dsp:txXfrm>
    </dsp:sp>
    <dsp:sp modelId="{3E781529-63B4-E149-A08C-1A0085BE53AC}">
      <dsp:nvSpPr>
        <dsp:cNvPr id="0" name=""/>
        <dsp:cNvSpPr/>
      </dsp:nvSpPr>
      <dsp:spPr>
        <a:xfrm>
          <a:off x="2027594" y="400232"/>
          <a:ext cx="3776170" cy="3776170"/>
        </a:xfrm>
        <a:custGeom>
          <a:avLst/>
          <a:gdLst/>
          <a:ahLst/>
          <a:cxnLst/>
          <a:rect l="0" t="0" r="0" b="0"/>
          <a:pathLst>
            <a:path>
              <a:moveTo>
                <a:pt x="3699245" y="1354639"/>
              </a:moveTo>
              <a:arcTo wR="1888085" hR="1888085" stAng="20615315" swAng="1969370"/>
            </a:path>
          </a:pathLst>
        </a:custGeom>
        <a:noFill/>
        <a:ln w="12700" cap="flat" cmpd="sng" algn="ctr">
          <a:solidFill>
            <a:srgbClr val="7C8187"/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82259F-93E7-E746-A956-43E47CD36B3F}">
      <dsp:nvSpPr>
        <dsp:cNvPr id="0" name=""/>
        <dsp:cNvSpPr/>
      </dsp:nvSpPr>
      <dsp:spPr>
        <a:xfrm rot="1800000">
          <a:off x="4935160" y="2832188"/>
          <a:ext cx="1231297" cy="800343"/>
        </a:xfrm>
        <a:prstGeom prst="roundRect">
          <a:avLst/>
        </a:prstGeom>
        <a:solidFill>
          <a:srgbClr val="2932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regularization</a:t>
          </a:r>
          <a:endParaRPr lang="ko-KR" altLang="en-US" sz="900" kern="1200" dirty="0"/>
        </a:p>
      </dsp:txBody>
      <dsp:txXfrm>
        <a:off x="4974230" y="2871258"/>
        <a:ext cx="1153157" cy="722203"/>
      </dsp:txXfrm>
    </dsp:sp>
    <dsp:sp modelId="{C49A0396-0772-924B-9912-4717F919882C}">
      <dsp:nvSpPr>
        <dsp:cNvPr id="0" name=""/>
        <dsp:cNvSpPr/>
      </dsp:nvSpPr>
      <dsp:spPr>
        <a:xfrm>
          <a:off x="2027594" y="400232"/>
          <a:ext cx="3776170" cy="3776170"/>
        </a:xfrm>
        <a:custGeom>
          <a:avLst/>
          <a:gdLst/>
          <a:ahLst/>
          <a:cxnLst/>
          <a:rect l="0" t="0" r="0" b="0"/>
          <a:pathLst>
            <a:path>
              <a:moveTo>
                <a:pt x="3207999" y="3238155"/>
              </a:moveTo>
              <a:arcTo wR="1888085" hR="1888085" stAng="2738826" swAng="1504129"/>
            </a:path>
          </a:pathLst>
        </a:custGeom>
        <a:noFill/>
        <a:ln w="12700" cap="flat" cmpd="sng" algn="ctr">
          <a:solidFill>
            <a:srgbClr val="7C8187"/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58F3C7-AD17-7C46-B91C-DFCB491F8364}">
      <dsp:nvSpPr>
        <dsp:cNvPr id="0" name=""/>
        <dsp:cNvSpPr/>
      </dsp:nvSpPr>
      <dsp:spPr>
        <a:xfrm rot="1800000">
          <a:off x="3300030" y="3776231"/>
          <a:ext cx="1231297" cy="800343"/>
        </a:xfrm>
        <a:prstGeom prst="roundRect">
          <a:avLst/>
        </a:prstGeom>
        <a:solidFill>
          <a:srgbClr val="2932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Weighted Quantile</a:t>
          </a:r>
        </a:p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Sketch</a:t>
          </a:r>
          <a:endParaRPr lang="ko-KR" altLang="en-US" sz="900" kern="1200" dirty="0"/>
        </a:p>
      </dsp:txBody>
      <dsp:txXfrm>
        <a:off x="3339100" y="3815301"/>
        <a:ext cx="1153157" cy="722203"/>
      </dsp:txXfrm>
    </dsp:sp>
    <dsp:sp modelId="{972C870B-1DC1-2843-9E49-EE920840A162}">
      <dsp:nvSpPr>
        <dsp:cNvPr id="0" name=""/>
        <dsp:cNvSpPr/>
      </dsp:nvSpPr>
      <dsp:spPr>
        <a:xfrm>
          <a:off x="2027594" y="400232"/>
          <a:ext cx="3776170" cy="3776170"/>
        </a:xfrm>
        <a:custGeom>
          <a:avLst/>
          <a:gdLst/>
          <a:ahLst/>
          <a:cxnLst/>
          <a:rect l="0" t="0" r="0" b="0"/>
          <a:pathLst>
            <a:path>
              <a:moveTo>
                <a:pt x="1264540" y="3670234"/>
              </a:moveTo>
              <a:arcTo wR="1888085" hR="1888085" stAng="6557045" swAng="1504129"/>
            </a:path>
          </a:pathLst>
        </a:custGeom>
        <a:noFill/>
        <a:ln w="12700" cap="flat" cmpd="sng" algn="ctr">
          <a:solidFill>
            <a:srgbClr val="7C8187"/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F2E919-8669-4B49-BDA4-10AAEF9AA0B3}">
      <dsp:nvSpPr>
        <dsp:cNvPr id="0" name=""/>
        <dsp:cNvSpPr/>
      </dsp:nvSpPr>
      <dsp:spPr>
        <a:xfrm rot="1800000">
          <a:off x="1664901" y="2832188"/>
          <a:ext cx="1231297" cy="800343"/>
        </a:xfrm>
        <a:prstGeom prst="roundRect">
          <a:avLst/>
        </a:prstGeom>
        <a:solidFill>
          <a:srgbClr val="2932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Hardware Optimization</a:t>
          </a:r>
          <a:endParaRPr lang="ko-KR" altLang="en-US" sz="900" kern="1200" dirty="0"/>
        </a:p>
      </dsp:txBody>
      <dsp:txXfrm>
        <a:off x="1703971" y="2871258"/>
        <a:ext cx="1153157" cy="722203"/>
      </dsp:txXfrm>
    </dsp:sp>
    <dsp:sp modelId="{F473117D-F363-5346-BF2B-26DFE4090D58}">
      <dsp:nvSpPr>
        <dsp:cNvPr id="0" name=""/>
        <dsp:cNvSpPr/>
      </dsp:nvSpPr>
      <dsp:spPr>
        <a:xfrm>
          <a:off x="2027594" y="400232"/>
          <a:ext cx="3776170" cy="3776170"/>
        </a:xfrm>
        <a:custGeom>
          <a:avLst/>
          <a:gdLst/>
          <a:ahLst/>
          <a:cxnLst/>
          <a:rect l="0" t="0" r="0" b="0"/>
          <a:pathLst>
            <a:path>
              <a:moveTo>
                <a:pt x="76924" y="2421530"/>
              </a:moveTo>
              <a:arcTo wR="1888085" hR="1888085" stAng="9815315" swAng="1969370"/>
            </a:path>
          </a:pathLst>
        </a:custGeom>
        <a:noFill/>
        <a:ln w="12700" cap="flat" cmpd="sng" algn="ctr">
          <a:solidFill>
            <a:srgbClr val="7C8187"/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3C790-0593-4C40-A5CE-94C68BE22171}">
      <dsp:nvSpPr>
        <dsp:cNvPr id="0" name=""/>
        <dsp:cNvSpPr/>
      </dsp:nvSpPr>
      <dsp:spPr>
        <a:xfrm rot="1800000">
          <a:off x="1664901" y="944103"/>
          <a:ext cx="1231297" cy="800343"/>
        </a:xfrm>
        <a:prstGeom prst="roundRect">
          <a:avLst/>
        </a:prstGeom>
        <a:solidFill>
          <a:srgbClr val="2932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Tree Pruning</a:t>
          </a:r>
          <a:endParaRPr lang="ko-KR" altLang="en-US" sz="900" kern="1200" dirty="0"/>
        </a:p>
      </dsp:txBody>
      <dsp:txXfrm>
        <a:off x="1703971" y="983173"/>
        <a:ext cx="1153157" cy="722203"/>
      </dsp:txXfrm>
    </dsp:sp>
    <dsp:sp modelId="{4BBF1305-6EAB-DB4B-ABE0-46BC6803F861}">
      <dsp:nvSpPr>
        <dsp:cNvPr id="0" name=""/>
        <dsp:cNvSpPr/>
      </dsp:nvSpPr>
      <dsp:spPr>
        <a:xfrm>
          <a:off x="2027594" y="400232"/>
          <a:ext cx="3776170" cy="3776170"/>
        </a:xfrm>
        <a:custGeom>
          <a:avLst/>
          <a:gdLst/>
          <a:ahLst/>
          <a:cxnLst/>
          <a:rect l="0" t="0" r="0" b="0"/>
          <a:pathLst>
            <a:path>
              <a:moveTo>
                <a:pt x="568170" y="538014"/>
              </a:moveTo>
              <a:arcTo wR="1888085" hR="1888085" stAng="13538826" swAng="1504129"/>
            </a:path>
          </a:pathLst>
        </a:custGeom>
        <a:noFill/>
        <a:ln w="12700" cap="flat" cmpd="sng" algn="ctr">
          <a:solidFill>
            <a:srgbClr val="7C8187"/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3D5AD-66F0-9144-9793-E6426829FA6A}">
      <dsp:nvSpPr>
        <dsp:cNvPr id="0" name=""/>
        <dsp:cNvSpPr/>
      </dsp:nvSpPr>
      <dsp:spPr>
        <a:xfrm>
          <a:off x="4205609" y="2440183"/>
          <a:ext cx="599298" cy="285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363"/>
              </a:lnTo>
              <a:lnTo>
                <a:pt x="599298" y="194363"/>
              </a:lnTo>
              <a:lnTo>
                <a:pt x="599298" y="285211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FB40CE-9FBB-0949-B5DD-B46C1247397B}">
      <dsp:nvSpPr>
        <dsp:cNvPr id="0" name=""/>
        <dsp:cNvSpPr/>
      </dsp:nvSpPr>
      <dsp:spPr>
        <a:xfrm>
          <a:off x="3606310" y="2440183"/>
          <a:ext cx="599298" cy="285211"/>
        </a:xfrm>
        <a:custGeom>
          <a:avLst/>
          <a:gdLst/>
          <a:ahLst/>
          <a:cxnLst/>
          <a:rect l="0" t="0" r="0" b="0"/>
          <a:pathLst>
            <a:path>
              <a:moveTo>
                <a:pt x="599298" y="0"/>
              </a:moveTo>
              <a:lnTo>
                <a:pt x="599298" y="194363"/>
              </a:lnTo>
              <a:lnTo>
                <a:pt x="0" y="194363"/>
              </a:lnTo>
              <a:lnTo>
                <a:pt x="0" y="285211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CFBA68-4DF4-F340-AD9B-860CDF0C3EBD}">
      <dsp:nvSpPr>
        <dsp:cNvPr id="0" name=""/>
        <dsp:cNvSpPr/>
      </dsp:nvSpPr>
      <dsp:spPr>
        <a:xfrm>
          <a:off x="3606310" y="1532245"/>
          <a:ext cx="599298" cy="285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363"/>
              </a:lnTo>
              <a:lnTo>
                <a:pt x="599298" y="194363"/>
              </a:lnTo>
              <a:lnTo>
                <a:pt x="599298" y="285211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F6C997-DBD4-9348-AFAF-CAEE60EDBBD5}">
      <dsp:nvSpPr>
        <dsp:cNvPr id="0" name=""/>
        <dsp:cNvSpPr/>
      </dsp:nvSpPr>
      <dsp:spPr>
        <a:xfrm>
          <a:off x="3007012" y="1532245"/>
          <a:ext cx="599298" cy="285211"/>
        </a:xfrm>
        <a:custGeom>
          <a:avLst/>
          <a:gdLst/>
          <a:ahLst/>
          <a:cxnLst/>
          <a:rect l="0" t="0" r="0" b="0"/>
          <a:pathLst>
            <a:path>
              <a:moveTo>
                <a:pt x="599298" y="0"/>
              </a:moveTo>
              <a:lnTo>
                <a:pt x="599298" y="194363"/>
              </a:lnTo>
              <a:lnTo>
                <a:pt x="0" y="194363"/>
              </a:lnTo>
              <a:lnTo>
                <a:pt x="0" y="285211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3CE525-C4A9-D045-BD3C-D0C3A2DAF872}">
      <dsp:nvSpPr>
        <dsp:cNvPr id="0" name=""/>
        <dsp:cNvSpPr/>
      </dsp:nvSpPr>
      <dsp:spPr>
        <a:xfrm>
          <a:off x="2407713" y="624308"/>
          <a:ext cx="1198597" cy="285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363"/>
              </a:lnTo>
              <a:lnTo>
                <a:pt x="1198597" y="194363"/>
              </a:lnTo>
              <a:lnTo>
                <a:pt x="1198597" y="28521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DA497B-AB26-2E48-99F8-85BABD4EEE6C}">
      <dsp:nvSpPr>
        <dsp:cNvPr id="0" name=""/>
        <dsp:cNvSpPr/>
      </dsp:nvSpPr>
      <dsp:spPr>
        <a:xfrm>
          <a:off x="1209116" y="1532245"/>
          <a:ext cx="599298" cy="285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363"/>
              </a:lnTo>
              <a:lnTo>
                <a:pt x="599298" y="194363"/>
              </a:lnTo>
              <a:lnTo>
                <a:pt x="599298" y="285211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1187A1-CF70-A54A-A04F-13DB3328771D}">
      <dsp:nvSpPr>
        <dsp:cNvPr id="0" name=""/>
        <dsp:cNvSpPr/>
      </dsp:nvSpPr>
      <dsp:spPr>
        <a:xfrm>
          <a:off x="609817" y="1532245"/>
          <a:ext cx="599298" cy="285211"/>
        </a:xfrm>
        <a:custGeom>
          <a:avLst/>
          <a:gdLst/>
          <a:ahLst/>
          <a:cxnLst/>
          <a:rect l="0" t="0" r="0" b="0"/>
          <a:pathLst>
            <a:path>
              <a:moveTo>
                <a:pt x="599298" y="0"/>
              </a:moveTo>
              <a:lnTo>
                <a:pt x="599298" y="194363"/>
              </a:lnTo>
              <a:lnTo>
                <a:pt x="0" y="194363"/>
              </a:lnTo>
              <a:lnTo>
                <a:pt x="0" y="285211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41B0F1-098C-0C47-8939-54923A4EE716}">
      <dsp:nvSpPr>
        <dsp:cNvPr id="0" name=""/>
        <dsp:cNvSpPr/>
      </dsp:nvSpPr>
      <dsp:spPr>
        <a:xfrm>
          <a:off x="1209116" y="624308"/>
          <a:ext cx="1198597" cy="285211"/>
        </a:xfrm>
        <a:custGeom>
          <a:avLst/>
          <a:gdLst/>
          <a:ahLst/>
          <a:cxnLst/>
          <a:rect l="0" t="0" r="0" b="0"/>
          <a:pathLst>
            <a:path>
              <a:moveTo>
                <a:pt x="1198597" y="0"/>
              </a:moveTo>
              <a:lnTo>
                <a:pt x="1198597" y="194363"/>
              </a:lnTo>
              <a:lnTo>
                <a:pt x="0" y="194363"/>
              </a:lnTo>
              <a:lnTo>
                <a:pt x="0" y="28521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5B5F33-AEF1-CC45-9EB4-AE2F6AFCF86D}">
      <dsp:nvSpPr>
        <dsp:cNvPr id="0" name=""/>
        <dsp:cNvSpPr/>
      </dsp:nvSpPr>
      <dsp:spPr>
        <a:xfrm>
          <a:off x="1917378" y="1582"/>
          <a:ext cx="980670" cy="62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BD7E9-39B9-124D-A7B8-1F7F92D4F931}">
      <dsp:nvSpPr>
        <dsp:cNvPr id="0" name=""/>
        <dsp:cNvSpPr/>
      </dsp:nvSpPr>
      <dsp:spPr>
        <a:xfrm>
          <a:off x="2026341" y="105097"/>
          <a:ext cx="980670" cy="622725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ore-KR" altLang="en-US" sz="1200" kern="1200" dirty="0"/>
            <a:t>대학친구 수 </a:t>
          </a:r>
          <a:r>
            <a:rPr lang="en-US" altLang="ko-Kore-KR" sz="1200" kern="1200" dirty="0"/>
            <a:t>&gt; </a:t>
          </a:r>
          <a:r>
            <a:rPr lang="en-US" altLang="ko-KR" sz="1200" kern="1200" dirty="0"/>
            <a:t>20</a:t>
          </a:r>
          <a:endParaRPr lang="ko-KR" altLang="en-US" sz="1200" kern="1200" dirty="0"/>
        </a:p>
      </dsp:txBody>
      <dsp:txXfrm>
        <a:off x="2044580" y="123336"/>
        <a:ext cx="944192" cy="586247"/>
      </dsp:txXfrm>
    </dsp:sp>
    <dsp:sp modelId="{02F8116C-C1A6-5F40-A5BF-E94115127454}">
      <dsp:nvSpPr>
        <dsp:cNvPr id="0" name=""/>
        <dsp:cNvSpPr/>
      </dsp:nvSpPr>
      <dsp:spPr>
        <a:xfrm>
          <a:off x="718780" y="909519"/>
          <a:ext cx="980670" cy="62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7DE20-5D4E-E04B-B266-65B7FF502DE2}">
      <dsp:nvSpPr>
        <dsp:cNvPr id="0" name=""/>
        <dsp:cNvSpPr/>
      </dsp:nvSpPr>
      <dsp:spPr>
        <a:xfrm>
          <a:off x="827744" y="1013034"/>
          <a:ext cx="980670" cy="622725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한달 술자리 </a:t>
          </a:r>
          <a:r>
            <a:rPr lang="en-US" altLang="ko-KR" sz="1200" kern="1200" dirty="0"/>
            <a:t>&gt; 4</a:t>
          </a:r>
          <a:endParaRPr lang="ko-KR" altLang="en-US" sz="1200" kern="1200" dirty="0"/>
        </a:p>
      </dsp:txBody>
      <dsp:txXfrm>
        <a:off x="845983" y="1031273"/>
        <a:ext cx="944192" cy="586247"/>
      </dsp:txXfrm>
    </dsp:sp>
    <dsp:sp modelId="{FACB8C8D-A7D0-BC4E-9143-6508D171A419}">
      <dsp:nvSpPr>
        <dsp:cNvPr id="0" name=""/>
        <dsp:cNvSpPr/>
      </dsp:nvSpPr>
      <dsp:spPr>
        <a:xfrm>
          <a:off x="119482" y="1817457"/>
          <a:ext cx="980670" cy="62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86F8C-A654-214C-996D-3CCFEFCC0EFC}">
      <dsp:nvSpPr>
        <dsp:cNvPr id="0" name=""/>
        <dsp:cNvSpPr/>
      </dsp:nvSpPr>
      <dsp:spPr>
        <a:xfrm>
          <a:off x="228445" y="1920972"/>
          <a:ext cx="980670" cy="622725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100, 95, 90</a:t>
          </a:r>
          <a:endParaRPr lang="ko-KR" altLang="en-US" sz="1200" kern="1200" dirty="0"/>
        </a:p>
      </dsp:txBody>
      <dsp:txXfrm>
        <a:off x="246684" y="1939211"/>
        <a:ext cx="944192" cy="586247"/>
      </dsp:txXfrm>
    </dsp:sp>
    <dsp:sp modelId="{2B53702A-BCDC-6D45-B0EF-BD456EAB8114}">
      <dsp:nvSpPr>
        <dsp:cNvPr id="0" name=""/>
        <dsp:cNvSpPr/>
      </dsp:nvSpPr>
      <dsp:spPr>
        <a:xfrm>
          <a:off x="1318079" y="1817457"/>
          <a:ext cx="980670" cy="62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4DC4C-B80A-FF42-BC0D-F54A7F4C2E4C}">
      <dsp:nvSpPr>
        <dsp:cNvPr id="0" name=""/>
        <dsp:cNvSpPr/>
      </dsp:nvSpPr>
      <dsp:spPr>
        <a:xfrm>
          <a:off x="1427042" y="1920972"/>
          <a:ext cx="980670" cy="622725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92, 82, 72, 70</a:t>
          </a:r>
          <a:endParaRPr lang="ko-KR" altLang="en-US" sz="1200" kern="1200" dirty="0"/>
        </a:p>
      </dsp:txBody>
      <dsp:txXfrm>
        <a:off x="1445281" y="1939211"/>
        <a:ext cx="944192" cy="586247"/>
      </dsp:txXfrm>
    </dsp:sp>
    <dsp:sp modelId="{2B868197-6DE8-9946-A3B6-D2CF4A48171B}">
      <dsp:nvSpPr>
        <dsp:cNvPr id="0" name=""/>
        <dsp:cNvSpPr/>
      </dsp:nvSpPr>
      <dsp:spPr>
        <a:xfrm>
          <a:off x="3115975" y="909519"/>
          <a:ext cx="980670" cy="62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4038CA-EED1-DA49-8D34-B91157E15525}">
      <dsp:nvSpPr>
        <dsp:cNvPr id="0" name=""/>
        <dsp:cNvSpPr/>
      </dsp:nvSpPr>
      <dsp:spPr>
        <a:xfrm>
          <a:off x="3224938" y="1013034"/>
          <a:ext cx="980670" cy="622725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학생회</a:t>
          </a:r>
          <a:r>
            <a:rPr lang="en-US" altLang="ko-KR" sz="1200" kern="1200" dirty="0"/>
            <a:t>?</a:t>
          </a:r>
          <a:endParaRPr lang="ko-KR" altLang="en-US" sz="1200" kern="1200" dirty="0"/>
        </a:p>
      </dsp:txBody>
      <dsp:txXfrm>
        <a:off x="3243177" y="1031273"/>
        <a:ext cx="944192" cy="586247"/>
      </dsp:txXfrm>
    </dsp:sp>
    <dsp:sp modelId="{E12EB911-0AD0-9447-AE10-29BFDAEA840C}">
      <dsp:nvSpPr>
        <dsp:cNvPr id="0" name=""/>
        <dsp:cNvSpPr/>
      </dsp:nvSpPr>
      <dsp:spPr>
        <a:xfrm>
          <a:off x="2516676" y="1817457"/>
          <a:ext cx="980670" cy="62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660C7-E274-1049-A122-11FB6F3C305B}">
      <dsp:nvSpPr>
        <dsp:cNvPr id="0" name=""/>
        <dsp:cNvSpPr/>
      </dsp:nvSpPr>
      <dsp:spPr>
        <a:xfrm>
          <a:off x="2625640" y="1920972"/>
          <a:ext cx="980670" cy="622725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84, 77, 64 </a:t>
          </a:r>
          <a:endParaRPr lang="ko-KR" altLang="en-US" sz="1200" kern="1200" dirty="0"/>
        </a:p>
      </dsp:txBody>
      <dsp:txXfrm>
        <a:off x="2643879" y="1939211"/>
        <a:ext cx="944192" cy="586247"/>
      </dsp:txXfrm>
    </dsp:sp>
    <dsp:sp modelId="{9E083958-994A-984A-AC40-850765FDD67C}">
      <dsp:nvSpPr>
        <dsp:cNvPr id="0" name=""/>
        <dsp:cNvSpPr/>
      </dsp:nvSpPr>
      <dsp:spPr>
        <a:xfrm>
          <a:off x="3715274" y="1817457"/>
          <a:ext cx="980670" cy="62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96D8D-EAE3-7E44-8CED-4E2DF2576677}">
      <dsp:nvSpPr>
        <dsp:cNvPr id="0" name=""/>
        <dsp:cNvSpPr/>
      </dsp:nvSpPr>
      <dsp:spPr>
        <a:xfrm>
          <a:off x="3824237" y="1920972"/>
          <a:ext cx="980670" cy="622725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선후배 </a:t>
          </a:r>
          <a:r>
            <a:rPr lang="en-US" altLang="ko-KR" sz="1200" kern="1200" dirty="0"/>
            <a:t>&gt; 5</a:t>
          </a:r>
          <a:endParaRPr lang="ko-KR" altLang="en-US" sz="1200" kern="1200" dirty="0"/>
        </a:p>
      </dsp:txBody>
      <dsp:txXfrm>
        <a:off x="3842476" y="1939211"/>
        <a:ext cx="944192" cy="586247"/>
      </dsp:txXfrm>
    </dsp:sp>
    <dsp:sp modelId="{E94228C9-9789-C94D-979B-D8875250FFDD}">
      <dsp:nvSpPr>
        <dsp:cNvPr id="0" name=""/>
        <dsp:cNvSpPr/>
      </dsp:nvSpPr>
      <dsp:spPr>
        <a:xfrm>
          <a:off x="3115975" y="2725394"/>
          <a:ext cx="980670" cy="62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620C5-F1D7-5F4B-AE80-E29FA78EFEC7}">
      <dsp:nvSpPr>
        <dsp:cNvPr id="0" name=""/>
        <dsp:cNvSpPr/>
      </dsp:nvSpPr>
      <dsp:spPr>
        <a:xfrm>
          <a:off x="3224938" y="2828909"/>
          <a:ext cx="980670" cy="622725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56, 44</a:t>
          </a:r>
          <a:endParaRPr lang="ko-KR" altLang="en-US" sz="1200" kern="1200" dirty="0"/>
        </a:p>
      </dsp:txBody>
      <dsp:txXfrm>
        <a:off x="3243177" y="2847148"/>
        <a:ext cx="944192" cy="586247"/>
      </dsp:txXfrm>
    </dsp:sp>
    <dsp:sp modelId="{5194F103-1745-364A-A51A-1516B2E25C2D}">
      <dsp:nvSpPr>
        <dsp:cNvPr id="0" name=""/>
        <dsp:cNvSpPr/>
      </dsp:nvSpPr>
      <dsp:spPr>
        <a:xfrm>
          <a:off x="4314572" y="2725394"/>
          <a:ext cx="980670" cy="62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C5345B-9092-8F4F-8627-4394FDBCA9A0}">
      <dsp:nvSpPr>
        <dsp:cNvPr id="0" name=""/>
        <dsp:cNvSpPr/>
      </dsp:nvSpPr>
      <dsp:spPr>
        <a:xfrm>
          <a:off x="4423536" y="2828909"/>
          <a:ext cx="980670" cy="622725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41, 32, 23</a:t>
          </a:r>
          <a:endParaRPr lang="ko-KR" altLang="en-US" sz="1200" kern="1200" dirty="0"/>
        </a:p>
      </dsp:txBody>
      <dsp:txXfrm>
        <a:off x="4441775" y="2847148"/>
        <a:ext cx="944192" cy="586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5A988-2153-0141-864B-A20E88C28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D8524E-C1B4-174E-949A-FDAFD5B01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EC4B3-A985-9144-900C-CC7EDAAD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E10A20-FF9F-DA44-A873-C2ACC6F4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8C348F-34AA-4441-A61F-8F7F3222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248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EB657-06BF-284A-9C45-92AD1F7F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F332B8-E643-8D46-A1BB-62DA066BB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DF519-6F5E-234B-B8E3-9A3E5F10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7CDE30-A041-A146-A7C4-1E00295B9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7E890-862E-0247-9BF8-2E628E6E6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943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1C7F66-D10E-CF4A-BD37-530B90612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9D6157-83B2-F548-AC81-F3ED41D5E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C97A63-AA7C-9748-840D-95BF5D33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535450-D825-1A45-8865-68A2AC5F2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2508AF-0189-C443-967B-A8FE1DA0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969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9F32D-7B4F-2E4F-A44F-8F952707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5D5946-2A2D-2844-8C19-AD52AA46A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724456-8EAF-C142-B846-A8B92E31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39E0E-34EF-5843-9F94-0081C760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7F725-C681-8142-9EEA-4CE15D9F5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0925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E47CC-D4F1-3A40-AD3D-7A0923761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377213-4B7D-1342-A7DF-8C4B4229C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DB37EB-1113-5646-A3E2-E15C3CD6E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63F008-2FF8-5C4A-A69F-01F9745A7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BC5154-6102-FB46-8E92-C19058BF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3944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B1630-F820-C745-B490-C238901A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1AC31D-C160-5141-BC0A-E77C197FD8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36E8CD-7464-AE44-B3FE-70CD97C8E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99EDE7-0B12-C64D-A71E-899204168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5589FC-18C9-F64B-9BD8-D36D0B8D6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E3C327-03D1-F644-AD54-4731DD20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5908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44C3-6507-934C-9068-AEF58353F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DAFED-5408-D845-9F83-92E12FB6D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7D01F0-C2A7-FC4D-9AE3-287A7BD95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761B48-C2EB-6549-94E2-9C90BD9602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65FC3C-A44C-974F-B51D-395AFFB99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313898-0B17-5F44-8D1A-E554889E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B28029-37F1-8C47-89D6-5D830C425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E22604-516E-3F42-8F34-7B96147F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8625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6131-CE27-BA46-A2BC-4CFA91D1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C74565-6678-0845-9A59-AD0E3DACD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D9DCF5-1486-B941-BD65-0B22108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F8B9FA-4E95-AD44-935B-6461F575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2055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D84AF1-1C4B-854C-9F9E-6F022DC42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722A89-8469-8B46-9696-11235AADA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378264-306F-E447-9CA4-403B4DC66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413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5116F-A0D1-4A4E-BF4C-3DED0D26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6B8151-A9D8-A749-B238-F0A9EDC8C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BC311D-73EE-A94B-ADCE-07D52E9E6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D2849B-AB01-E543-B096-3C9A69C6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5A8E2F-00B0-504E-9C0C-F9E6987F5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E506CC-B09F-5144-BD70-F18A9E27F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139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21EC1-D714-DE45-84C2-21D9F492D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EFC7E3-10C0-A448-98C5-A193A795C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0EB58B-1190-1D46-A8BD-220ED13F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D5E7F8-3ECD-4B47-B2AB-4C3B723E4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CE3D17-A056-A649-99B6-05732E721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58BABB-95ED-264A-859B-C6F46E03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243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18BAA2-3D95-0C49-9E03-89F906DF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F4CC04-70CA-C849-A852-9365E39F3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494E6C-F54F-EB41-883D-6726D2350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47A225-9C93-904E-8F50-4878D0175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5ADCE-EE22-4A42-8AD7-ED36AAC88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328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7_B999CAD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9_CB1BFD8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B_7AFD083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D_21C4CCB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4_8C0991A3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F_A8BA1DAB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BD_CE23A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9_91D1684A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2_62A4F69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user_guide.html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5_98EC894B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213C6-F60D-5840-B763-4CD330E5C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1228</a:t>
            </a:r>
            <a:r>
              <a:rPr kumimoji="1" lang="ko-KR" altLang="en-US" dirty="0"/>
              <a:t> 전반부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83102D-E951-4C41-A208-1E23FE3615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김현우</a:t>
            </a:r>
          </a:p>
        </p:txBody>
      </p:sp>
    </p:spTree>
    <p:extLst>
      <p:ext uri="{BB962C8B-B14F-4D97-AF65-F5344CB8AC3E}">
        <p14:creationId xmlns:p14="http://schemas.microsoft.com/office/powerpoint/2010/main" val="345188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11image20805184">
            <a:extLst>
              <a:ext uri="{FF2B5EF4-FFF2-40B4-BE49-F238E27FC236}">
                <a16:creationId xmlns:a16="http://schemas.microsoft.com/office/drawing/2014/main" id="{D99C7A8C-5CBA-FA4A-A696-914260C3F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711200"/>
            <a:ext cx="9652000" cy="5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726EE12D-67A3-204D-9521-66935BB2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6475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2E3DA-BFC2-5F44-80D5-8FBC3669B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Analysis and Preprocessing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A4E78A-D2FC-EF42-8AB6-F75A3A50B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463" y="1852039"/>
            <a:ext cx="75692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73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2E3DA-BFC2-5F44-80D5-8FBC3669B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Analysis </a:t>
            </a:r>
            <a:r>
              <a:rPr kumimoji="1" lang="en-US" altLang="ko-KR"/>
              <a:t>and Preprocessing</a:t>
            </a:r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7701B6-0193-7343-AF54-0BA8C0620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5402"/>
            <a:ext cx="3797300" cy="374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9506E-2B26-0A41-BCA4-63C08A03FA67}"/>
              </a:ext>
            </a:extLst>
          </p:cNvPr>
          <p:cNvSpPr txBox="1"/>
          <p:nvPr/>
        </p:nvSpPr>
        <p:spPr>
          <a:xfrm>
            <a:off x="5254558" y="1925402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#1 Segmentation </a:t>
            </a:r>
            <a:r>
              <a:rPr lang="ko-KR" altLang="en-US"/>
              <a:t>별로 </a:t>
            </a:r>
            <a:r>
              <a:rPr lang="en-US" altLang="ko-KR"/>
              <a:t>Feature</a:t>
            </a:r>
            <a:r>
              <a:rPr lang="ko-KR" altLang="en-US"/>
              <a:t>들이 어떤 분포를 보이고 있는가</a:t>
            </a:r>
            <a:r>
              <a:rPr lang="en-US" altLang="ko-KR"/>
              <a:t>? </a:t>
            </a:r>
            <a:endParaRPr lang="ko-KR" altLang="en-US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CF098-F042-944B-87E1-2697CB7B41A8}"/>
              </a:ext>
            </a:extLst>
          </p:cNvPr>
          <p:cNvSpPr txBox="1"/>
          <p:nvPr/>
        </p:nvSpPr>
        <p:spPr>
          <a:xfrm>
            <a:off x="5254558" y="3198487"/>
            <a:ext cx="60992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effectLst/>
                <a:latin typeface="MalgunGothic"/>
              </a:rPr>
              <a:t>우선 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target</a:t>
            </a:r>
            <a:r>
              <a:rPr lang="ko-KR" altLang="en-US" sz="1800" dirty="0">
                <a:effectLst/>
                <a:latin typeface="MalgunGothic"/>
              </a:rPr>
              <a:t>인 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Segmentation</a:t>
            </a:r>
            <a:r>
              <a:rPr lang="ko-KR" altLang="en-US" sz="1800" dirty="0">
                <a:effectLst/>
                <a:latin typeface="MalgunGothic"/>
              </a:rPr>
              <a:t>을 기준으로 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feature</a:t>
            </a:r>
            <a:r>
              <a:rPr lang="ko-KR" altLang="en-US" sz="1800" dirty="0">
                <a:effectLst/>
                <a:latin typeface="MalgunGothic"/>
              </a:rPr>
              <a:t>들의 분포를 시각화 하여 어떤 관계가 있는지 파악한다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. </a:t>
            </a:r>
            <a:endParaRPr lang="ko-KR" altLang="en-US" dirty="0">
              <a:effectLst/>
            </a:endParaRPr>
          </a:p>
          <a:p>
            <a:endParaRPr lang="en-US" altLang="ko-KR" dirty="0">
              <a:latin typeface="Wingdings" pitchFamily="2" charset="2"/>
            </a:endParaRPr>
          </a:p>
          <a:p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A,B,C</a:t>
            </a:r>
            <a:r>
              <a:rPr lang="ko-KR" altLang="en-US" sz="1800" dirty="0">
                <a:effectLst/>
                <a:latin typeface="MalgunGothic"/>
              </a:rPr>
              <a:t>는 전체적으로 비슷한 경향을 보이나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, D</a:t>
            </a:r>
            <a:r>
              <a:rPr lang="ko-KR" altLang="en-US" sz="1800" dirty="0">
                <a:effectLst/>
                <a:latin typeface="MalgunGothic"/>
              </a:rPr>
              <a:t>는 눈에 띄게 다른 경향을 보인다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. </a:t>
            </a:r>
            <a:endParaRPr lang="ko-KR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561866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1BABC-D947-D947-AE5F-C8C8B75C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Analysis and Preprocessing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021338-359E-AB47-9C30-F72A72CBC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981700" cy="453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58A08E-6D0F-A448-B887-947904B4F4D9}"/>
              </a:ext>
            </a:extLst>
          </p:cNvPr>
          <p:cNvSpPr txBox="1"/>
          <p:nvPr/>
        </p:nvSpPr>
        <p:spPr>
          <a:xfrm>
            <a:off x="5792821" y="2941975"/>
            <a:ext cx="60992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MalgunGothic"/>
              </a:rPr>
              <a:t>[</a:t>
            </a:r>
            <a:r>
              <a:rPr lang="ko-KR" altLang="en-US" sz="1800" dirty="0">
                <a:effectLst/>
                <a:latin typeface="MalgunGothic"/>
              </a:rPr>
              <a:t>각 </a:t>
            </a:r>
            <a:r>
              <a:rPr lang="en-US" altLang="ko-KR" sz="1800" dirty="0">
                <a:effectLst/>
                <a:latin typeface="MalgunGothic"/>
              </a:rPr>
              <a:t>Profession</a:t>
            </a:r>
            <a:r>
              <a:rPr lang="ko-KR" altLang="en-US" sz="1800" dirty="0">
                <a:effectLst/>
                <a:latin typeface="MalgunGothic"/>
              </a:rPr>
              <a:t>의 비율과 그 안 에서 각 </a:t>
            </a:r>
            <a:r>
              <a:rPr lang="en-US" altLang="ko-KR" sz="1800" dirty="0">
                <a:effectLst/>
                <a:latin typeface="MalgunGothic"/>
              </a:rPr>
              <a:t>Segmentation</a:t>
            </a:r>
            <a:r>
              <a:rPr lang="ko-KR" altLang="en-US" sz="1800" dirty="0">
                <a:effectLst/>
                <a:latin typeface="MalgunGothic"/>
              </a:rPr>
              <a:t>이 차지 하는 비중 그래프</a:t>
            </a:r>
            <a:r>
              <a:rPr lang="en-US" altLang="ko-KR" sz="1800" dirty="0">
                <a:effectLst/>
                <a:latin typeface="MalgunGothic"/>
              </a:rPr>
              <a:t>] </a:t>
            </a:r>
            <a:endParaRPr lang="ko-KR" alt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MalgunGothic"/>
              </a:rPr>
              <a:t>전체 </a:t>
            </a:r>
            <a:r>
              <a:rPr lang="en-US" altLang="ko-KR" sz="1800" dirty="0">
                <a:effectLst/>
                <a:latin typeface="MalgunGothic"/>
              </a:rPr>
              <a:t>Profession </a:t>
            </a:r>
            <a:r>
              <a:rPr lang="ko-KR" altLang="en-US" sz="1800" dirty="0">
                <a:effectLst/>
                <a:latin typeface="MalgunGothic"/>
              </a:rPr>
              <a:t>중에 </a:t>
            </a:r>
            <a:r>
              <a:rPr lang="en-US" altLang="ko-KR" sz="1800" dirty="0">
                <a:effectLst/>
                <a:latin typeface="MalgunGothic"/>
              </a:rPr>
              <a:t>Artist</a:t>
            </a:r>
            <a:r>
              <a:rPr lang="ko-KR" altLang="en-US" sz="1800" dirty="0">
                <a:effectLst/>
                <a:latin typeface="MalgunGothic"/>
              </a:rPr>
              <a:t>가 약 </a:t>
            </a:r>
            <a:r>
              <a:rPr lang="en-US" altLang="ko-KR" sz="1800" dirty="0">
                <a:effectLst/>
                <a:latin typeface="MalgunGothic"/>
              </a:rPr>
              <a:t>25.5%</a:t>
            </a:r>
            <a:r>
              <a:rPr lang="ko-KR" altLang="en-US" sz="1800" dirty="0">
                <a:effectLst/>
                <a:latin typeface="MalgunGothic"/>
              </a:rPr>
              <a:t>로 가장 큰 비중을 차지한다</a:t>
            </a:r>
            <a:r>
              <a:rPr lang="en-US" altLang="ko-KR" sz="1800" dirty="0">
                <a:effectLst/>
                <a:latin typeface="MalgunGothic"/>
              </a:rPr>
              <a:t>. </a:t>
            </a:r>
            <a:endParaRPr lang="ko-KR" altLang="en-US" sz="18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MalgunGothic"/>
              </a:rPr>
              <a:t>모든 </a:t>
            </a:r>
            <a:r>
              <a:rPr lang="en-US" altLang="ko-KR" sz="1800" dirty="0">
                <a:effectLst/>
                <a:latin typeface="MalgunGothic"/>
              </a:rPr>
              <a:t>Profession</a:t>
            </a:r>
            <a:r>
              <a:rPr lang="ko-KR" altLang="en-US" sz="1800" dirty="0">
                <a:effectLst/>
                <a:latin typeface="MalgunGothic"/>
              </a:rPr>
              <a:t>에서 </a:t>
            </a:r>
            <a:r>
              <a:rPr lang="en-US" altLang="ko-KR" sz="1800" dirty="0">
                <a:effectLst/>
                <a:latin typeface="MalgunGothic"/>
              </a:rPr>
              <a:t>Segmentation D</a:t>
            </a:r>
            <a:r>
              <a:rPr lang="ko-KR" altLang="en-US" sz="1800" dirty="0">
                <a:effectLst/>
                <a:latin typeface="MalgunGothic"/>
              </a:rPr>
              <a:t>가 </a:t>
            </a:r>
            <a:r>
              <a:rPr lang="en-US" altLang="ko-KR" sz="1800" dirty="0">
                <a:effectLst/>
                <a:latin typeface="MalgunGothic"/>
              </a:rPr>
              <a:t>B, C</a:t>
            </a:r>
            <a:r>
              <a:rPr lang="ko-KR" altLang="en-US" sz="1800" dirty="0">
                <a:effectLst/>
                <a:latin typeface="MalgunGothic"/>
              </a:rPr>
              <a:t>보다 큰 비중을 차지한다</a:t>
            </a:r>
            <a:r>
              <a:rPr lang="en-US" altLang="ko-KR" sz="1800" dirty="0">
                <a:effectLst/>
                <a:latin typeface="MalgunGothic"/>
              </a:rPr>
              <a:t>. </a:t>
            </a:r>
            <a:endParaRPr lang="ko-KR" altLang="en-US" sz="18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MalgunGothic"/>
              </a:rPr>
              <a:t>Segmentation C</a:t>
            </a:r>
            <a:r>
              <a:rPr lang="ko-KR" altLang="en-US" sz="1800" dirty="0">
                <a:effectLst/>
                <a:latin typeface="MalgunGothic"/>
              </a:rPr>
              <a:t>는 모든 </a:t>
            </a:r>
            <a:r>
              <a:rPr lang="en-US" altLang="ko-KR" sz="1800" dirty="0">
                <a:effectLst/>
                <a:latin typeface="MalgunGothic"/>
              </a:rPr>
              <a:t>Profession</a:t>
            </a:r>
            <a:r>
              <a:rPr lang="ko-KR" altLang="en-US" sz="1800" dirty="0">
                <a:effectLst/>
                <a:latin typeface="MalgunGothic"/>
              </a:rPr>
              <a:t>을 통틀어 가장 적 다</a:t>
            </a:r>
            <a:r>
              <a:rPr lang="en-US" altLang="ko-KR" sz="1800" dirty="0">
                <a:effectLst/>
                <a:latin typeface="MalgunGothic"/>
              </a:rPr>
              <a:t>. </a:t>
            </a:r>
            <a:endParaRPr lang="ko-KR" altLang="en-US" sz="1800" dirty="0">
              <a:effectLst/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16253996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3B8F3-70AA-F143-8022-9D0516AB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Analysis and Preprocessing</a:t>
            </a:r>
            <a:endParaRPr kumimoji="1" lang="ko-KR" altLang="en-US" dirty="0"/>
          </a:p>
        </p:txBody>
      </p:sp>
      <p:pic>
        <p:nvPicPr>
          <p:cNvPr id="7169" name="Picture 1" descr="page7image18159504">
            <a:extLst>
              <a:ext uri="{FF2B5EF4-FFF2-40B4-BE49-F238E27FC236}">
                <a16:creationId xmlns:a16="http://schemas.microsoft.com/office/drawing/2014/main" id="{52DA9A8D-F1BE-2C4C-A422-E76AA81A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22472"/>
            <a:ext cx="4533089" cy="453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FA011-1F2B-7D4E-852C-7ECAF6DF385B}"/>
              </a:ext>
            </a:extLst>
          </p:cNvPr>
          <p:cNvSpPr txBox="1"/>
          <p:nvPr/>
        </p:nvSpPr>
        <p:spPr>
          <a:xfrm>
            <a:off x="5773365" y="1904469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MalgunGothic"/>
              </a:rPr>
              <a:t>#2 Profession</a:t>
            </a:r>
            <a:r>
              <a:rPr lang="ko-KR" altLang="en-US" sz="1800" dirty="0">
                <a:effectLst/>
                <a:latin typeface="MalgunGothic"/>
              </a:rPr>
              <a:t>이 </a:t>
            </a:r>
            <a:r>
              <a:rPr lang="en-US" altLang="ko-KR" sz="1800" dirty="0" err="1">
                <a:effectLst/>
                <a:latin typeface="MalgunGothic"/>
              </a:rPr>
              <a:t>NaN</a:t>
            </a:r>
            <a:r>
              <a:rPr lang="ko-KR" altLang="en-US" sz="1800" dirty="0">
                <a:effectLst/>
                <a:latin typeface="MalgunGothic"/>
              </a:rPr>
              <a:t>일 때 </a:t>
            </a:r>
            <a:r>
              <a:rPr lang="en-US" altLang="ko-KR" sz="1800" dirty="0" err="1">
                <a:effectLst/>
                <a:latin typeface="MalgunGothic"/>
              </a:rPr>
              <a:t>Spending_Score</a:t>
            </a:r>
            <a:r>
              <a:rPr lang="ko-KR" altLang="en-US" sz="1800" dirty="0">
                <a:effectLst/>
                <a:latin typeface="MalgunGothic"/>
              </a:rPr>
              <a:t>와 </a:t>
            </a:r>
            <a:r>
              <a:rPr lang="en-US" altLang="ko-KR" sz="1800" dirty="0" err="1">
                <a:effectLst/>
                <a:latin typeface="MalgunGothic"/>
              </a:rPr>
              <a:t>Work_Experience</a:t>
            </a:r>
            <a:r>
              <a:rPr lang="ko-KR" altLang="en-US" sz="1800" dirty="0">
                <a:effectLst/>
                <a:latin typeface="MalgunGothic"/>
              </a:rPr>
              <a:t>의 관계 </a:t>
            </a:r>
            <a:endParaRPr lang="ko-KR" altLang="en-US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E06DD-F20B-474B-B4F2-9C9DB6928427}"/>
              </a:ext>
            </a:extLst>
          </p:cNvPr>
          <p:cNvSpPr txBox="1"/>
          <p:nvPr/>
        </p:nvSpPr>
        <p:spPr>
          <a:xfrm>
            <a:off x="5773365" y="3291538"/>
            <a:ext cx="60992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MalgunGothic"/>
              </a:rPr>
              <a:t>위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: Profession</a:t>
            </a:r>
            <a:r>
              <a:rPr lang="ko-KR" altLang="en-US" sz="1800" dirty="0">
                <a:effectLst/>
                <a:latin typeface="MalgunGothic"/>
              </a:rPr>
              <a:t>이 </a:t>
            </a:r>
            <a:r>
              <a:rPr lang="en-US" altLang="ko-KR" sz="1800" dirty="0" err="1">
                <a:effectLst/>
                <a:latin typeface="Avenir Next LT Pro" panose="020B0504020202020204" pitchFamily="34" charset="0"/>
              </a:rPr>
              <a:t>NaN</a:t>
            </a:r>
            <a:r>
              <a:rPr lang="ko-KR" altLang="en-US" sz="1800" dirty="0">
                <a:effectLst/>
                <a:latin typeface="MalgunGothic"/>
              </a:rPr>
              <a:t>일 때 </a:t>
            </a:r>
            <a:r>
              <a:rPr lang="en-US" altLang="ko-KR" sz="1800" dirty="0" err="1">
                <a:effectLst/>
                <a:latin typeface="Avenir Next LT Pro" panose="020B0504020202020204" pitchFamily="34" charset="0"/>
              </a:rPr>
              <a:t>Work_Experience</a:t>
            </a:r>
            <a:r>
              <a:rPr lang="ko-KR" altLang="en-US" sz="1800" dirty="0">
                <a:effectLst/>
                <a:latin typeface="MalgunGothic"/>
              </a:rPr>
              <a:t>가 </a:t>
            </a:r>
            <a:r>
              <a:rPr lang="en-US" altLang="ko-KR" sz="1800" dirty="0" err="1">
                <a:effectLst/>
                <a:latin typeface="Avenir Next LT Pro" panose="020B0504020202020204" pitchFamily="34" charset="0"/>
              </a:rPr>
              <a:t>NaN</a:t>
            </a:r>
            <a:r>
              <a:rPr lang="ko-KR" altLang="en-US" sz="1800" dirty="0">
                <a:effectLst/>
                <a:latin typeface="MalgunGothic"/>
              </a:rPr>
              <a:t>인 경우 </a:t>
            </a:r>
            <a:endParaRPr lang="ko-KR" altLang="en-US" sz="18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MalgunGothic"/>
              </a:rPr>
              <a:t>아래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: Profession</a:t>
            </a:r>
            <a:r>
              <a:rPr lang="ko-KR" altLang="en-US" sz="1800" dirty="0">
                <a:effectLst/>
                <a:latin typeface="MalgunGothic"/>
              </a:rPr>
              <a:t>이 </a:t>
            </a:r>
            <a:r>
              <a:rPr lang="en-US" altLang="ko-KR" sz="1800" dirty="0" err="1">
                <a:effectLst/>
                <a:latin typeface="Avenir Next LT Pro" panose="020B0504020202020204" pitchFamily="34" charset="0"/>
              </a:rPr>
              <a:t>NaN</a:t>
            </a:r>
            <a:r>
              <a:rPr lang="ko-KR" altLang="en-US" sz="1800" dirty="0">
                <a:effectLst/>
                <a:latin typeface="MalgunGothic"/>
              </a:rPr>
              <a:t>일 때 </a:t>
            </a:r>
            <a:r>
              <a:rPr lang="en-US" altLang="ko-KR" sz="1800" dirty="0" err="1">
                <a:effectLst/>
                <a:latin typeface="Avenir Next LT Pro" panose="020B0504020202020204" pitchFamily="34" charset="0"/>
              </a:rPr>
              <a:t>Work_Experience</a:t>
            </a:r>
            <a:r>
              <a:rPr lang="ko-KR" altLang="en-US" sz="1800" dirty="0">
                <a:effectLst/>
                <a:latin typeface="MalgunGothic"/>
              </a:rPr>
              <a:t>가 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0</a:t>
            </a:r>
            <a:r>
              <a:rPr lang="ko-KR" altLang="en-US" sz="1800" dirty="0">
                <a:effectLst/>
                <a:latin typeface="MalgunGothic"/>
              </a:rPr>
              <a:t>인 경우 </a:t>
            </a:r>
            <a:endParaRPr lang="ko-KR" altLang="en-US" sz="18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MalgunGothic"/>
              </a:rPr>
              <a:t>→ 두 경우 모두 </a:t>
            </a:r>
            <a:r>
              <a:rPr lang="en-US" altLang="ko-KR" sz="1800" dirty="0" err="1">
                <a:effectLst/>
                <a:latin typeface="Avenir Next LT Pro" panose="020B0504020202020204" pitchFamily="34" charset="0"/>
              </a:rPr>
              <a:t>Spending_Score</a:t>
            </a:r>
            <a:r>
              <a:rPr lang="ko-KR" altLang="en-US" sz="1800" dirty="0">
                <a:effectLst/>
                <a:latin typeface="MalgunGothic"/>
              </a:rPr>
              <a:t>에서 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Low</a:t>
            </a:r>
            <a:r>
              <a:rPr lang="ko-KR" altLang="en-US" sz="1800" dirty="0">
                <a:effectLst/>
                <a:latin typeface="MalgunGothic"/>
              </a:rPr>
              <a:t>가 압도적으로 큰 비중을 차지하는 것을 토대로 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Profession</a:t>
            </a:r>
            <a:r>
              <a:rPr lang="ko-KR" altLang="en-US" sz="1800" dirty="0">
                <a:effectLst/>
                <a:latin typeface="MalgunGothic"/>
              </a:rPr>
              <a:t>이 </a:t>
            </a:r>
            <a:r>
              <a:rPr lang="en-US" altLang="ko-KR" sz="1800" dirty="0" err="1">
                <a:effectLst/>
                <a:latin typeface="Avenir Next LT Pro" panose="020B0504020202020204" pitchFamily="34" charset="0"/>
              </a:rPr>
              <a:t>NaN</a:t>
            </a:r>
            <a:r>
              <a:rPr lang="ko-KR" altLang="en-US" sz="1800" dirty="0">
                <a:effectLst/>
                <a:latin typeface="MalgunGothic"/>
              </a:rPr>
              <a:t>인 사람을 </a:t>
            </a:r>
            <a:r>
              <a:rPr lang="ko-KR" altLang="en-US" sz="1800" dirty="0">
                <a:effectLst/>
                <a:latin typeface="Avenir Next LT Pro" panose="020B0504020202020204" pitchFamily="34" charset="0"/>
              </a:rPr>
              <a:t>‘</a:t>
            </a:r>
            <a:r>
              <a:rPr lang="ko-KR" altLang="en-US" sz="1800" dirty="0" err="1">
                <a:effectLst/>
                <a:latin typeface="MalgunGothic"/>
              </a:rPr>
              <a:t>무직</a:t>
            </a:r>
            <a:r>
              <a:rPr lang="ko-KR" altLang="en-US" sz="1800" dirty="0" err="1">
                <a:effectLst/>
                <a:latin typeface="Avenir Next LT Pro" panose="020B0504020202020204" pitchFamily="34" charset="0"/>
              </a:rPr>
              <a:t>’</a:t>
            </a:r>
            <a:r>
              <a:rPr lang="ko-KR" altLang="en-US" sz="1800" dirty="0" err="1">
                <a:effectLst/>
                <a:latin typeface="MalgunGothic"/>
              </a:rPr>
              <a:t>으로</a:t>
            </a:r>
            <a:r>
              <a:rPr lang="ko-KR" altLang="en-US" sz="1800" dirty="0">
                <a:effectLst/>
                <a:latin typeface="MalgunGothic"/>
              </a:rPr>
              <a:t> 간주한다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. </a:t>
            </a:r>
            <a:endParaRPr lang="ko-KR" altLang="en-US" sz="1800" dirty="0">
              <a:effectLst/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2484682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B0E52-685E-4F48-B90E-E589F22D9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Analysis and Preprocessing</a:t>
            </a:r>
            <a:endParaRPr kumimoji="1" lang="ko-KR" altLang="en-US" dirty="0"/>
          </a:p>
        </p:txBody>
      </p:sp>
      <p:pic>
        <p:nvPicPr>
          <p:cNvPr id="8193" name="Picture 1" descr="page8image17919360">
            <a:extLst>
              <a:ext uri="{FF2B5EF4-FFF2-40B4-BE49-F238E27FC236}">
                <a16:creationId xmlns:a16="http://schemas.microsoft.com/office/drawing/2014/main" id="{106E71AE-EBED-3A43-BA57-CB5C7ECE4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9148"/>
            <a:ext cx="100076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B48A98-1CA2-5B4A-AB28-515F7AAD2633}"/>
              </a:ext>
            </a:extLst>
          </p:cNvPr>
          <p:cNvSpPr txBox="1"/>
          <p:nvPr/>
        </p:nvSpPr>
        <p:spPr>
          <a:xfrm>
            <a:off x="5842000" y="4244690"/>
            <a:ext cx="60992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1</a:t>
            </a:r>
            <a:r>
              <a:rPr lang="ko-KR" altLang="en-US" sz="1800" dirty="0">
                <a:effectLst/>
                <a:latin typeface="MalgunGothic"/>
              </a:rPr>
              <a:t>인 가구에서 결혼 </a:t>
            </a:r>
            <a:r>
              <a:rPr lang="ko-KR" altLang="en-US" sz="1800" dirty="0" err="1">
                <a:effectLst/>
                <a:latin typeface="MalgunGothic"/>
              </a:rPr>
              <a:t>비경험자의</a:t>
            </a:r>
            <a:r>
              <a:rPr lang="ko-KR" altLang="en-US" sz="1800" dirty="0">
                <a:effectLst/>
                <a:latin typeface="MalgunGothic"/>
              </a:rPr>
              <a:t> 수가 유의미한 차이로 더 많다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. </a:t>
            </a:r>
            <a:endParaRPr lang="ko-KR" altLang="en-US" sz="18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2</a:t>
            </a:r>
            <a:r>
              <a:rPr lang="ko-KR" altLang="en-US" sz="1800" dirty="0">
                <a:effectLst/>
                <a:latin typeface="MalgunGothic"/>
              </a:rPr>
              <a:t>인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-4</a:t>
            </a:r>
            <a:r>
              <a:rPr lang="ko-KR" altLang="en-US" sz="1800" dirty="0">
                <a:effectLst/>
                <a:latin typeface="MalgunGothic"/>
              </a:rPr>
              <a:t>인 가구에서 결혼 경험자의 수가 유의미한 차이로 더 많다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(</a:t>
            </a:r>
            <a:r>
              <a:rPr lang="ko-KR" altLang="en-US" sz="1800" dirty="0">
                <a:effectLst/>
                <a:latin typeface="MalgunGothic"/>
              </a:rPr>
              <a:t>특히 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2</a:t>
            </a:r>
            <a:r>
              <a:rPr lang="ko-KR" altLang="en-US" sz="1800" dirty="0">
                <a:effectLst/>
                <a:latin typeface="MalgunGothic"/>
              </a:rPr>
              <a:t>인 가구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) </a:t>
            </a:r>
            <a:endParaRPr lang="ko-KR" altLang="en-US" sz="18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MalgunGothic"/>
              </a:rPr>
              <a:t>나머지 분포는 큰 차이를 보이지 않는다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. </a:t>
            </a:r>
            <a:endParaRPr lang="ko-KR" altLang="en-US" sz="18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MalgunGothic"/>
              </a:rPr>
              <a:t>→ </a:t>
            </a:r>
            <a:r>
              <a:rPr lang="en-US" altLang="ko-KR" sz="1800" dirty="0" err="1">
                <a:effectLst/>
                <a:latin typeface="Avenir Next LT Pro" panose="020B0504020202020204" pitchFamily="34" charset="0"/>
              </a:rPr>
              <a:t>Family_Size</a:t>
            </a:r>
            <a:r>
              <a:rPr lang="ko-KR" altLang="en-US" sz="1800" dirty="0">
                <a:effectLst/>
                <a:latin typeface="MalgunGothic"/>
              </a:rPr>
              <a:t>가 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4 </a:t>
            </a:r>
            <a:r>
              <a:rPr lang="ko-KR" altLang="en-US" sz="1800" dirty="0">
                <a:effectLst/>
                <a:latin typeface="MalgunGothic"/>
              </a:rPr>
              <a:t>이하인 경우엔 </a:t>
            </a:r>
            <a:r>
              <a:rPr lang="en-US" altLang="ko-KR" sz="1800" dirty="0" err="1">
                <a:effectLst/>
                <a:latin typeface="Avenir Next LT Pro" panose="020B0504020202020204" pitchFamily="34" charset="0"/>
              </a:rPr>
              <a:t>Ever_Married</a:t>
            </a:r>
            <a:r>
              <a:rPr lang="ko-KR" altLang="en-US" sz="1800" dirty="0">
                <a:effectLst/>
                <a:latin typeface="MalgunGothic"/>
              </a:rPr>
              <a:t>에 따른 차이가 존재 하나 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5 </a:t>
            </a:r>
            <a:r>
              <a:rPr lang="ko-KR" altLang="en-US" sz="1800" dirty="0">
                <a:effectLst/>
                <a:latin typeface="MalgunGothic"/>
              </a:rPr>
              <a:t>이상인 경우엔 </a:t>
            </a:r>
            <a:r>
              <a:rPr lang="en-US" altLang="ko-KR" sz="1800" dirty="0" err="1">
                <a:effectLst/>
                <a:latin typeface="Avenir Next LT Pro" panose="020B0504020202020204" pitchFamily="34" charset="0"/>
              </a:rPr>
              <a:t>Ever_Married</a:t>
            </a:r>
            <a:r>
              <a:rPr lang="ko-KR" altLang="en-US" sz="1800" dirty="0">
                <a:effectLst/>
                <a:latin typeface="MalgunGothic"/>
              </a:rPr>
              <a:t>의 영향을 받지 않는 것으로 보인다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. </a:t>
            </a:r>
            <a:endParaRPr lang="ko-KR" altLang="en-US" sz="1800" dirty="0">
              <a:effectLst/>
              <a:latin typeface="ArialM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771F6-602D-6846-8F47-2F28A790A38D}"/>
              </a:ext>
            </a:extLst>
          </p:cNvPr>
          <p:cNvSpPr txBox="1"/>
          <p:nvPr/>
        </p:nvSpPr>
        <p:spPr>
          <a:xfrm>
            <a:off x="1065179" y="5214186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MalgunGothic"/>
              </a:rPr>
              <a:t>#3 </a:t>
            </a:r>
            <a:r>
              <a:rPr lang="en-US" altLang="ko-KR" sz="1800" dirty="0" err="1">
                <a:effectLst/>
                <a:latin typeface="MalgunGothic"/>
              </a:rPr>
              <a:t>Ever_married</a:t>
            </a:r>
            <a:r>
              <a:rPr lang="ko-KR" altLang="en-US" sz="1800" dirty="0">
                <a:effectLst/>
                <a:latin typeface="MalgunGothic"/>
              </a:rPr>
              <a:t>와 </a:t>
            </a:r>
            <a:r>
              <a:rPr lang="en-US" altLang="ko-KR" sz="1800" dirty="0" err="1">
                <a:effectLst/>
                <a:latin typeface="MalgunGothic"/>
              </a:rPr>
              <a:t>family_size</a:t>
            </a:r>
            <a:r>
              <a:rPr lang="ko-KR" altLang="en-US" sz="1800" dirty="0">
                <a:effectLst/>
                <a:latin typeface="MalgunGothic"/>
              </a:rPr>
              <a:t>의 관계 </a:t>
            </a:r>
            <a:endParaRPr lang="ko-KR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930872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636AF-1A64-5C40-86AA-37285881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Analysis and Preprocessing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431442-81C5-3F45-B510-D660F99EC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0523"/>
            <a:ext cx="7518400" cy="3670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48FB1D-627B-634A-B580-80DE16AE7DA3}"/>
              </a:ext>
            </a:extLst>
          </p:cNvPr>
          <p:cNvSpPr txBox="1"/>
          <p:nvPr/>
        </p:nvSpPr>
        <p:spPr>
          <a:xfrm>
            <a:off x="8479277" y="2179155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effectLst/>
                <a:latin typeface="MalgunGothic"/>
              </a:rPr>
              <a:t>#4 Var_1</a:t>
            </a:r>
            <a:r>
              <a:rPr lang="ko-KR" altLang="en-US" sz="1800">
                <a:effectLst/>
                <a:latin typeface="MalgunGothic"/>
              </a:rPr>
              <a:t>의 의미 </a:t>
            </a:r>
            <a:endParaRPr lang="ko-KR" altLang="en-US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5C03D8-DF40-204F-881B-3EC3F441D58A}"/>
              </a:ext>
            </a:extLst>
          </p:cNvPr>
          <p:cNvSpPr txBox="1"/>
          <p:nvPr/>
        </p:nvSpPr>
        <p:spPr>
          <a:xfrm>
            <a:off x="6295418" y="3295775"/>
            <a:ext cx="57474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MalgunGothic"/>
              </a:rPr>
              <a:t>Var_1</a:t>
            </a:r>
            <a:r>
              <a:rPr lang="ko-KR" altLang="en-US" sz="1800" dirty="0">
                <a:effectLst/>
                <a:latin typeface="MalgunGothic"/>
              </a:rPr>
              <a:t>의 각 카테고리 별 빈도 그래프</a:t>
            </a:r>
            <a:br>
              <a:rPr lang="ko-KR" altLang="en-US" sz="1800" dirty="0">
                <a:effectLst/>
                <a:latin typeface="MalgunGothic"/>
              </a:rPr>
            </a:br>
            <a:r>
              <a:rPr lang="ko-KR" altLang="en-US" sz="1800" dirty="0">
                <a:effectLst/>
                <a:latin typeface="MalgunGothic"/>
              </a:rPr>
              <a:t>→ </a:t>
            </a:r>
            <a:r>
              <a:rPr lang="en-US" altLang="ko-KR" sz="1800" dirty="0">
                <a:effectLst/>
                <a:latin typeface="MalgunGothic"/>
              </a:rPr>
              <a:t>cat_6</a:t>
            </a:r>
            <a:r>
              <a:rPr lang="ko-KR" altLang="en-US" sz="1800" dirty="0">
                <a:effectLst/>
                <a:latin typeface="MalgunGothic"/>
              </a:rPr>
              <a:t>이 압도적인 수를 차지한다</a:t>
            </a:r>
            <a:r>
              <a:rPr lang="en-US" altLang="ko-KR" sz="1800" dirty="0">
                <a:effectLst/>
                <a:latin typeface="MalgunGothic"/>
              </a:rPr>
              <a:t>. </a:t>
            </a:r>
            <a:r>
              <a:rPr lang="ko-KR" altLang="en-US" sz="1800" dirty="0">
                <a:effectLst/>
                <a:latin typeface="MalgunGothic"/>
              </a:rPr>
              <a:t>그러나 그래프만으로는 </a:t>
            </a:r>
            <a:r>
              <a:rPr lang="en-US" altLang="ko-KR" sz="1800" dirty="0">
                <a:effectLst/>
                <a:latin typeface="MalgunGothic"/>
              </a:rPr>
              <a:t>var_1</a:t>
            </a:r>
            <a:r>
              <a:rPr lang="ko-KR" altLang="en-US" sz="1800" dirty="0">
                <a:effectLst/>
                <a:latin typeface="MalgunGothic"/>
              </a:rPr>
              <a:t>의 의미를 추정할 수는 없었다</a:t>
            </a:r>
            <a:r>
              <a:rPr lang="en-US" altLang="ko-KR" sz="1800" dirty="0">
                <a:effectLst/>
                <a:latin typeface="MalgunGothic"/>
              </a:rPr>
              <a:t>. </a:t>
            </a:r>
            <a:endParaRPr lang="ko-KR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887984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850A7-6B5E-5342-99B8-26FF5978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Analysis and Preprocessing</a:t>
            </a:r>
            <a:endParaRPr kumimoji="1" lang="ko-KR" altLang="en-US" dirty="0"/>
          </a:p>
        </p:txBody>
      </p:sp>
      <p:pic>
        <p:nvPicPr>
          <p:cNvPr id="10241" name="Picture 1" descr="page10image17847792">
            <a:extLst>
              <a:ext uri="{FF2B5EF4-FFF2-40B4-BE49-F238E27FC236}">
                <a16:creationId xmlns:a16="http://schemas.microsoft.com/office/drawing/2014/main" id="{FC70F8E5-D922-934F-86C5-A72B72ED1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06" y="1716289"/>
            <a:ext cx="6629400" cy="43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720037-CC0D-E140-83CF-CA619908D016}"/>
              </a:ext>
            </a:extLst>
          </p:cNvPr>
          <p:cNvSpPr txBox="1"/>
          <p:nvPr/>
        </p:nvSpPr>
        <p:spPr>
          <a:xfrm>
            <a:off x="5941979" y="4318063"/>
            <a:ext cx="60992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Healthcare, Engineer, Marketing</a:t>
            </a:r>
            <a:r>
              <a:rPr lang="ko-KR" altLang="en-US" sz="1800" dirty="0">
                <a:effectLst/>
                <a:latin typeface="MalgunGothic"/>
              </a:rPr>
              <a:t>을 제외하고는 모든 직업에서 졸업자의 수가 </a:t>
            </a:r>
            <a:r>
              <a:rPr lang="ko-KR" altLang="en-US" sz="1800" dirty="0" err="1">
                <a:effectLst/>
                <a:latin typeface="MalgunGothic"/>
              </a:rPr>
              <a:t>미졸업자의</a:t>
            </a:r>
            <a:r>
              <a:rPr lang="ko-KR" altLang="en-US" sz="1800" dirty="0">
                <a:effectLst/>
                <a:latin typeface="MalgunGothic"/>
              </a:rPr>
              <a:t> 수 보다 많다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. </a:t>
            </a:r>
            <a:endParaRPr lang="ko-KR" altLang="en-US" sz="18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MalgunGothic"/>
              </a:rPr>
              <a:t>특히 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Artist</a:t>
            </a:r>
            <a:r>
              <a:rPr lang="ko-KR" altLang="en-US" sz="1800" dirty="0">
                <a:effectLst/>
                <a:latin typeface="MalgunGothic"/>
              </a:rPr>
              <a:t>는 졸업자와 </a:t>
            </a:r>
            <a:r>
              <a:rPr lang="ko-KR" altLang="en-US" sz="1800" dirty="0" err="1">
                <a:effectLst/>
                <a:latin typeface="MalgunGothic"/>
              </a:rPr>
              <a:t>미졸업자의</a:t>
            </a:r>
            <a:r>
              <a:rPr lang="ko-KR" altLang="en-US" sz="1800" dirty="0">
                <a:effectLst/>
                <a:latin typeface="MalgunGothic"/>
              </a:rPr>
              <a:t> 수 차이가 아주 크게 나타난다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. </a:t>
            </a:r>
            <a:endParaRPr lang="ko-KR" altLang="en-US" sz="18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Healthcare</a:t>
            </a:r>
            <a:r>
              <a:rPr lang="ko-KR" altLang="en-US" sz="1800" dirty="0">
                <a:effectLst/>
                <a:latin typeface="MalgunGothic"/>
              </a:rPr>
              <a:t>는 </a:t>
            </a:r>
            <a:r>
              <a:rPr lang="ko-KR" altLang="en-US" sz="1800" dirty="0" err="1">
                <a:effectLst/>
                <a:latin typeface="MalgunGothic"/>
              </a:rPr>
              <a:t>미졸업자가</a:t>
            </a:r>
            <a:r>
              <a:rPr lang="ko-KR" altLang="en-US" sz="1800" dirty="0">
                <a:effectLst/>
                <a:latin typeface="MalgunGothic"/>
              </a:rPr>
              <a:t> 졸업자 보다 많음 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Profession</a:t>
            </a:r>
            <a:r>
              <a:rPr lang="ko-KR" altLang="en-US" sz="1800" dirty="0">
                <a:effectLst/>
                <a:latin typeface="MalgunGothic"/>
              </a:rPr>
              <a:t>들 중에서도 가장 </a:t>
            </a:r>
            <a:r>
              <a:rPr lang="ko-KR" altLang="en-US" sz="1800" dirty="0" err="1">
                <a:effectLst/>
                <a:latin typeface="MalgunGothic"/>
              </a:rPr>
              <a:t>미졸업자의</a:t>
            </a:r>
            <a:r>
              <a:rPr lang="ko-KR" altLang="en-US" sz="1800" dirty="0">
                <a:effectLst/>
                <a:latin typeface="MalgunGothic"/>
              </a:rPr>
              <a:t> 비율이 크게 나타난다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. </a:t>
            </a:r>
            <a:endParaRPr lang="ko-KR" altLang="en-US" sz="1800" dirty="0">
              <a:effectLst/>
              <a:latin typeface="ArialM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DE81F-CC3C-BA41-80BF-0462432DCE74}"/>
              </a:ext>
            </a:extLst>
          </p:cNvPr>
          <p:cNvSpPr txBox="1"/>
          <p:nvPr/>
        </p:nvSpPr>
        <p:spPr>
          <a:xfrm>
            <a:off x="5977646" y="2832510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MalgunGothic"/>
              </a:rPr>
              <a:t>#5 Graduated, Profession </a:t>
            </a:r>
            <a:r>
              <a:rPr lang="ko-KR" altLang="en-US" sz="1800" dirty="0">
                <a:effectLst/>
                <a:latin typeface="MalgunGothic"/>
              </a:rPr>
              <a:t>과 </a:t>
            </a:r>
            <a:r>
              <a:rPr lang="en-US" altLang="ko-KR" sz="1800" dirty="0" err="1">
                <a:effectLst/>
                <a:latin typeface="MalgunGothic"/>
              </a:rPr>
              <a:t>Spending_Score</a:t>
            </a:r>
            <a:r>
              <a:rPr lang="ko-KR" altLang="en-US" sz="1800" dirty="0">
                <a:effectLst/>
                <a:latin typeface="MalgunGothic"/>
              </a:rPr>
              <a:t>의 관계 </a:t>
            </a:r>
            <a:endParaRPr lang="ko-KR" altLang="en-US" dirty="0">
              <a:effectLst/>
            </a:endParaRPr>
          </a:p>
        </p:txBody>
      </p:sp>
      <p:pic>
        <p:nvPicPr>
          <p:cNvPr id="10242" name="Picture 2" descr="page10image17847792">
            <a:extLst>
              <a:ext uri="{FF2B5EF4-FFF2-40B4-BE49-F238E27FC236}">
                <a16:creationId xmlns:a16="http://schemas.microsoft.com/office/drawing/2014/main" id="{E6B8D8CE-1288-F346-8521-256D85F73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29400" cy="43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4393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636AF-1A64-5C40-86AA-37285881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Analysis and Preprocessing</a:t>
            </a:r>
            <a:endParaRPr kumimoji="1" lang="ko-KR" altLang="en-US" dirty="0"/>
          </a:p>
        </p:txBody>
      </p:sp>
      <p:pic>
        <p:nvPicPr>
          <p:cNvPr id="11265" name="Picture 1" descr="page11image17917696">
            <a:extLst>
              <a:ext uri="{FF2B5EF4-FFF2-40B4-BE49-F238E27FC236}">
                <a16:creationId xmlns:a16="http://schemas.microsoft.com/office/drawing/2014/main" id="{4D1F6877-5B72-8A4C-A766-01F3A42B8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673" y="1958975"/>
            <a:ext cx="68961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7CFB3A-97BB-4A4A-8234-A83CF60C32F4}"/>
              </a:ext>
            </a:extLst>
          </p:cNvPr>
          <p:cNvSpPr txBox="1"/>
          <p:nvPr/>
        </p:nvSpPr>
        <p:spPr>
          <a:xfrm>
            <a:off x="6096000" y="3429000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ArialMT"/>
              </a:rPr>
              <a:t>• 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Lawyer</a:t>
            </a:r>
            <a:r>
              <a:rPr lang="ko-KR" altLang="en-US" sz="1800" dirty="0">
                <a:effectLst/>
                <a:latin typeface="MalgunGothic"/>
              </a:rPr>
              <a:t>와 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Executive</a:t>
            </a:r>
            <a:r>
              <a:rPr lang="ko-KR" altLang="en-US" sz="1800" dirty="0" err="1">
                <a:effectLst/>
                <a:latin typeface="MalgunGothic"/>
              </a:rPr>
              <a:t>를</a:t>
            </a:r>
            <a:r>
              <a:rPr lang="ko-KR" altLang="en-US" sz="1800" dirty="0">
                <a:effectLst/>
                <a:latin typeface="MalgunGothic"/>
              </a:rPr>
              <a:t> 제외한 모든 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Profession</a:t>
            </a:r>
            <a:r>
              <a:rPr lang="ko-KR" altLang="en-US" sz="1800" dirty="0">
                <a:effectLst/>
                <a:latin typeface="MalgunGothic"/>
              </a:rPr>
              <a:t>에서 </a:t>
            </a:r>
            <a:r>
              <a:rPr lang="en-US" altLang="ko-KR" sz="1800" dirty="0" err="1">
                <a:effectLst/>
                <a:latin typeface="Avenir Next LT Pro" panose="020B0504020202020204" pitchFamily="34" charset="0"/>
              </a:rPr>
              <a:t>Spending_Score</a:t>
            </a:r>
            <a:r>
              <a:rPr lang="ko-KR" altLang="en-US" sz="1800" dirty="0">
                <a:effectLst/>
                <a:latin typeface="MalgunGothic"/>
              </a:rPr>
              <a:t>가 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Low</a:t>
            </a:r>
            <a:r>
              <a:rPr lang="ko-KR" altLang="en-US" sz="1800" dirty="0">
                <a:effectLst/>
                <a:latin typeface="MalgunGothic"/>
              </a:rPr>
              <a:t>인 경우가 가장 많다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. </a:t>
            </a:r>
            <a:endParaRPr lang="ko-KR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510525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636AF-1A64-5C40-86AA-37285881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Analysis and Preprocessing</a:t>
            </a:r>
            <a:endParaRPr kumimoji="1" lang="ko-KR" altLang="en-US" dirty="0"/>
          </a:p>
        </p:txBody>
      </p:sp>
      <p:pic>
        <p:nvPicPr>
          <p:cNvPr id="12289" name="Picture 1" descr="page12image17947136">
            <a:extLst>
              <a:ext uri="{FF2B5EF4-FFF2-40B4-BE49-F238E27FC236}">
                <a16:creationId xmlns:a16="http://schemas.microsoft.com/office/drawing/2014/main" id="{A7C4DD5F-8E4F-3E4D-8B50-7C2555436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71" y="1690688"/>
            <a:ext cx="7150100" cy="47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0355CC-B78C-A04A-8747-3FF0355C4C6F}"/>
              </a:ext>
            </a:extLst>
          </p:cNvPr>
          <p:cNvSpPr txBox="1"/>
          <p:nvPr/>
        </p:nvSpPr>
        <p:spPr>
          <a:xfrm>
            <a:off x="5470187" y="3105209"/>
            <a:ext cx="609924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effectLst/>
                <a:latin typeface="ArialMT"/>
              </a:rPr>
              <a:t>• </a:t>
            </a:r>
            <a:r>
              <a:rPr lang="ko-KR" altLang="en-US" sz="2000" dirty="0">
                <a:effectLst/>
                <a:latin typeface="MalgunGothic"/>
              </a:rPr>
              <a:t>시각화와 데이터 분석 과정을 거치며 </a:t>
            </a:r>
            <a:endParaRPr lang="ko-KR" altLang="en-US" dirty="0">
              <a:effectLst/>
            </a:endParaRPr>
          </a:p>
          <a:p>
            <a:r>
              <a:rPr lang="en-US" altLang="ko-KR" sz="1800" dirty="0">
                <a:effectLst/>
                <a:latin typeface="MalgunGothic"/>
              </a:rPr>
              <a:t>1) 10</a:t>
            </a:r>
            <a:r>
              <a:rPr lang="ko-KR" altLang="en-US" sz="1800" dirty="0">
                <a:effectLst/>
                <a:latin typeface="MalgunGothic"/>
              </a:rPr>
              <a:t>대인 응답자가 </a:t>
            </a:r>
            <a:r>
              <a:rPr lang="en-US" altLang="ko-KR" sz="1800" dirty="0" err="1">
                <a:effectLst/>
                <a:latin typeface="MalgunGothic"/>
              </a:rPr>
              <a:t>Work_Experience</a:t>
            </a:r>
            <a:r>
              <a:rPr lang="en-US" altLang="ko-KR" sz="1800" dirty="0">
                <a:effectLst/>
                <a:latin typeface="MalgunGothic"/>
              </a:rPr>
              <a:t> </a:t>
            </a:r>
            <a:r>
              <a:rPr lang="ko-KR" altLang="en-US" sz="1800" dirty="0">
                <a:effectLst/>
                <a:latin typeface="MalgunGothic"/>
              </a:rPr>
              <a:t>가 </a:t>
            </a:r>
            <a:r>
              <a:rPr lang="en-US" altLang="ko-KR" sz="1800" dirty="0">
                <a:effectLst/>
                <a:latin typeface="MalgunGothic"/>
              </a:rPr>
              <a:t>10</a:t>
            </a:r>
            <a:r>
              <a:rPr lang="ko-KR" altLang="en-US" sz="1800" dirty="0">
                <a:effectLst/>
                <a:latin typeface="MalgunGothic"/>
              </a:rPr>
              <a:t>년 이상인 경우가 존재 </a:t>
            </a:r>
            <a:endParaRPr lang="ko-KR" altLang="en-US" dirty="0">
              <a:effectLst/>
            </a:endParaRPr>
          </a:p>
          <a:p>
            <a:r>
              <a:rPr lang="en-US" altLang="ko-KR" sz="1800" dirty="0">
                <a:effectLst/>
                <a:latin typeface="MalgunGothic"/>
              </a:rPr>
              <a:t>2) Lawyer</a:t>
            </a:r>
            <a:r>
              <a:rPr lang="ko-KR" altLang="en-US" sz="1800" dirty="0">
                <a:effectLst/>
                <a:latin typeface="MalgunGothic"/>
              </a:rPr>
              <a:t>인 응답자가 </a:t>
            </a:r>
            <a:r>
              <a:rPr lang="en-US" altLang="ko-KR" sz="1800" dirty="0">
                <a:effectLst/>
                <a:latin typeface="MalgunGothic"/>
              </a:rPr>
              <a:t>60</a:t>
            </a:r>
            <a:r>
              <a:rPr lang="ko-KR" altLang="en-US" sz="1800" dirty="0">
                <a:effectLst/>
                <a:latin typeface="MalgunGothic"/>
              </a:rPr>
              <a:t>대 이상에만 분포 </a:t>
            </a:r>
            <a:endParaRPr lang="ko-KR" altLang="en-US" dirty="0">
              <a:effectLst/>
            </a:endParaRPr>
          </a:p>
          <a:p>
            <a:r>
              <a:rPr lang="en-US" altLang="ko-KR" sz="1800" dirty="0">
                <a:effectLst/>
                <a:latin typeface="MalgunGothic"/>
              </a:rPr>
              <a:t>3) 80</a:t>
            </a:r>
            <a:r>
              <a:rPr lang="ko-KR" altLang="en-US" sz="1800" dirty="0">
                <a:effectLst/>
                <a:latin typeface="MalgunGothic"/>
              </a:rPr>
              <a:t>세 이상인 응답자가 </a:t>
            </a:r>
            <a:r>
              <a:rPr lang="en-US" altLang="ko-KR" sz="1800" dirty="0" err="1">
                <a:effectLst/>
                <a:latin typeface="MalgunGothic"/>
              </a:rPr>
              <a:t>Work_Experience</a:t>
            </a:r>
            <a:r>
              <a:rPr lang="ko-KR" altLang="en-US" sz="1800" dirty="0">
                <a:effectLst/>
                <a:latin typeface="MalgunGothic"/>
              </a:rPr>
              <a:t>가 </a:t>
            </a:r>
            <a:r>
              <a:rPr lang="en-US" altLang="ko-KR" sz="1800" dirty="0">
                <a:effectLst/>
                <a:latin typeface="MalgunGothic"/>
              </a:rPr>
              <a:t>2</a:t>
            </a:r>
            <a:r>
              <a:rPr lang="ko-KR" altLang="en-US" sz="1800" dirty="0">
                <a:effectLst/>
                <a:latin typeface="MalgunGothic"/>
              </a:rPr>
              <a:t>년 미만인 경우 가 다수 존재 </a:t>
            </a:r>
            <a:endParaRPr lang="ko-KR" altLang="en-US" dirty="0">
              <a:effectLst/>
            </a:endParaRPr>
          </a:p>
          <a:p>
            <a:r>
              <a:rPr lang="ko-KR" altLang="en-US" sz="1800" dirty="0">
                <a:effectLst/>
                <a:latin typeface="MalgunGothic"/>
              </a:rPr>
              <a:t>등의 어색한 특징들을 발견했다</a:t>
            </a:r>
            <a:r>
              <a:rPr lang="en-US" altLang="ko-KR" sz="1800" dirty="0">
                <a:effectLst/>
                <a:latin typeface="MalgunGothic"/>
              </a:rPr>
              <a:t>. </a:t>
            </a:r>
            <a:endParaRPr lang="ko-KR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54172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636AF-1A64-5C40-86AA-37285881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Analysis and Preprocessing</a:t>
            </a:r>
            <a:endParaRPr kumimoji="1" lang="ko-KR" altLang="en-US" dirty="0"/>
          </a:p>
        </p:txBody>
      </p:sp>
      <p:pic>
        <p:nvPicPr>
          <p:cNvPr id="13313" name="Picture 1" descr="page13image17954208">
            <a:extLst>
              <a:ext uri="{FF2B5EF4-FFF2-40B4-BE49-F238E27FC236}">
                <a16:creationId xmlns:a16="http://schemas.microsoft.com/office/drawing/2014/main" id="{ECFC1343-88CF-E841-AE43-FE5F023A5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007100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1BBF9C-3907-5A4D-ABFB-1D96AAC7F616}"/>
              </a:ext>
            </a:extLst>
          </p:cNvPr>
          <p:cNvSpPr txBox="1"/>
          <p:nvPr/>
        </p:nvSpPr>
        <p:spPr>
          <a:xfrm>
            <a:off x="5734455" y="4917731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ArialMT"/>
              </a:rPr>
              <a:t>• 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Age</a:t>
            </a:r>
            <a:r>
              <a:rPr lang="ko-KR" altLang="en-US" sz="1800" dirty="0">
                <a:effectLst/>
                <a:latin typeface="MalgunGothic"/>
              </a:rPr>
              <a:t>에서 상식 선을 벗어난 나이를 </a:t>
            </a:r>
            <a:r>
              <a:rPr lang="ko-KR" altLang="en-US" sz="1800" dirty="0" err="1">
                <a:effectLst/>
                <a:latin typeface="MalgunGothic"/>
              </a:rPr>
              <a:t>이상치로</a:t>
            </a:r>
            <a:r>
              <a:rPr lang="ko-KR" altLang="en-US" sz="1800" dirty="0">
                <a:effectLst/>
                <a:latin typeface="MalgunGothic"/>
              </a:rPr>
              <a:t> 간주하고 제거한다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.(Boxplot </a:t>
            </a:r>
            <a:r>
              <a:rPr lang="ko-KR" altLang="en-US" sz="1800" dirty="0">
                <a:effectLst/>
                <a:latin typeface="MalgunGothic"/>
              </a:rPr>
              <a:t>참고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) </a:t>
            </a:r>
            <a:endParaRPr lang="ko-KR" altLang="en-US" dirty="0">
              <a:effectLst/>
            </a:endParaRPr>
          </a:p>
          <a:p>
            <a:r>
              <a:rPr lang="ko-KR" altLang="en-US" sz="1800" dirty="0">
                <a:effectLst/>
                <a:latin typeface="MalgunGothic"/>
              </a:rPr>
              <a:t>→ 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88</a:t>
            </a:r>
            <a:r>
              <a:rPr lang="ko-KR" altLang="en-US" sz="1800" dirty="0">
                <a:effectLst/>
                <a:latin typeface="MalgunGothic"/>
              </a:rPr>
              <a:t>세</a:t>
            </a:r>
            <a:r>
              <a:rPr lang="en-US" altLang="ko-KR" sz="1800" dirty="0">
                <a:effectLst/>
                <a:latin typeface="Avenir Next LT Pro" panose="020B0504020202020204" pitchFamily="34" charset="0"/>
              </a:rPr>
              <a:t>, 89</a:t>
            </a:r>
            <a:r>
              <a:rPr lang="ko-KR" altLang="en-US" sz="1800" dirty="0">
                <a:effectLst/>
                <a:latin typeface="MalgunGothic"/>
              </a:rPr>
              <a:t>세 제거 </a:t>
            </a:r>
            <a:endParaRPr lang="ko-KR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0907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DABA2-D4F6-0148-8356-00D826F6D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Model Selection – Cross Validation</a:t>
            </a:r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A4CD5B-A91E-F246-A93F-1BD0E349E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0D1248-F669-BA4B-AB82-CF3676AF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69" y="1690688"/>
            <a:ext cx="7211915" cy="48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641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636AF-1A64-5C40-86AA-37285881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Analysis and Preprocessing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4038F-FE00-8D4F-9D8C-2D93C3CF8E05}"/>
              </a:ext>
            </a:extLst>
          </p:cNvPr>
          <p:cNvSpPr txBox="1"/>
          <p:nvPr/>
        </p:nvSpPr>
        <p:spPr>
          <a:xfrm>
            <a:off x="1045723" y="1915632"/>
            <a:ext cx="609924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ArialMT"/>
              </a:rPr>
              <a:t>• </a:t>
            </a:r>
            <a:r>
              <a:rPr lang="ko-KR" altLang="en-US" sz="1800" dirty="0" err="1">
                <a:effectLst/>
                <a:latin typeface="MalgunGothic"/>
              </a:rPr>
              <a:t>결측치</a:t>
            </a:r>
            <a:r>
              <a:rPr lang="ko-KR" altLang="en-US" sz="1800" dirty="0">
                <a:effectLst/>
                <a:latin typeface="MalgunGothic"/>
              </a:rPr>
              <a:t> 처리 방법</a:t>
            </a:r>
            <a:br>
              <a:rPr lang="ko-KR" altLang="en-US" sz="1800" dirty="0">
                <a:effectLst/>
                <a:latin typeface="MalgunGothic"/>
              </a:rPr>
            </a:br>
            <a:r>
              <a:rPr lang="en-US" altLang="ko-KR" sz="1800" dirty="0">
                <a:effectLst/>
                <a:latin typeface="MalgunGothic"/>
              </a:rPr>
              <a:t>: </a:t>
            </a:r>
            <a:r>
              <a:rPr lang="ko-KR" altLang="en-US" sz="1800" dirty="0" err="1">
                <a:effectLst/>
                <a:latin typeface="MalgunGothic"/>
              </a:rPr>
              <a:t>결측치를</a:t>
            </a:r>
            <a:r>
              <a:rPr lang="ko-KR" altLang="en-US" sz="1800" dirty="0">
                <a:effectLst/>
                <a:latin typeface="MalgunGothic"/>
              </a:rPr>
              <a:t> 예측하는 서브 모델을 만들고</a:t>
            </a:r>
            <a:r>
              <a:rPr lang="en-US" altLang="ko-KR" sz="1800" dirty="0">
                <a:effectLst/>
                <a:latin typeface="MalgunGothic"/>
              </a:rPr>
              <a:t>, </a:t>
            </a:r>
            <a:endParaRPr lang="ko-KR" altLang="en-US" dirty="0">
              <a:effectLst/>
            </a:endParaRPr>
          </a:p>
          <a:p>
            <a:r>
              <a:rPr lang="ko-KR" altLang="en-US" sz="1800" dirty="0">
                <a:effectLst/>
                <a:latin typeface="MalgunGothic"/>
              </a:rPr>
              <a:t>이를 통해 예측한 값으로 </a:t>
            </a:r>
            <a:r>
              <a:rPr lang="ko-KR" altLang="en-US" sz="1800" dirty="0" err="1">
                <a:effectLst/>
                <a:latin typeface="MalgunGothic"/>
              </a:rPr>
              <a:t>결측치를</a:t>
            </a:r>
            <a:r>
              <a:rPr lang="ko-KR" altLang="en-US" sz="1800" dirty="0">
                <a:effectLst/>
                <a:latin typeface="MalgunGothic"/>
              </a:rPr>
              <a:t> 대체한다</a:t>
            </a:r>
            <a:r>
              <a:rPr lang="en-US" altLang="ko-KR" sz="1800" dirty="0">
                <a:effectLst/>
                <a:latin typeface="MalgunGothic"/>
              </a:rPr>
              <a:t>. </a:t>
            </a:r>
            <a:endParaRPr lang="ko-KR" altLang="en-US" dirty="0">
              <a:effectLst/>
            </a:endParaRPr>
          </a:p>
          <a:p>
            <a:r>
              <a:rPr lang="en-US" altLang="ko-KR" sz="1800" dirty="0">
                <a:effectLst/>
                <a:latin typeface="ArialMT"/>
              </a:rPr>
              <a:t>• </a:t>
            </a:r>
            <a:r>
              <a:rPr lang="ko-KR" altLang="en-US" sz="1800" dirty="0" err="1">
                <a:effectLst/>
                <a:latin typeface="MalgunGothic"/>
              </a:rPr>
              <a:t>결측치</a:t>
            </a:r>
            <a:r>
              <a:rPr lang="ko-KR" altLang="en-US" sz="1800" dirty="0">
                <a:effectLst/>
                <a:latin typeface="MalgunGothic"/>
              </a:rPr>
              <a:t> 처리 과정</a:t>
            </a:r>
            <a:br>
              <a:rPr lang="ko-KR" altLang="en-US" sz="1800" dirty="0">
                <a:effectLst/>
                <a:latin typeface="MalgunGothic"/>
              </a:rPr>
            </a:br>
            <a:r>
              <a:rPr lang="en-US" altLang="ko-KR" sz="1800" dirty="0">
                <a:effectLst/>
                <a:latin typeface="MalgunGothic"/>
              </a:rPr>
              <a:t>1) </a:t>
            </a:r>
            <a:r>
              <a:rPr lang="ko-KR" altLang="en-US" sz="1800" dirty="0" err="1">
                <a:effectLst/>
                <a:latin typeface="MalgunGothic"/>
              </a:rPr>
              <a:t>결측치가</a:t>
            </a:r>
            <a:r>
              <a:rPr lang="ko-KR" altLang="en-US" sz="1800" dirty="0">
                <a:effectLst/>
                <a:latin typeface="MalgunGothic"/>
              </a:rPr>
              <a:t> 있는 </a:t>
            </a:r>
            <a:r>
              <a:rPr lang="en-US" altLang="ko-KR" sz="1800" dirty="0">
                <a:effectLst/>
                <a:latin typeface="MalgunGothic"/>
              </a:rPr>
              <a:t>feature </a:t>
            </a:r>
            <a:r>
              <a:rPr lang="ko-KR" altLang="en-US" sz="1800" dirty="0">
                <a:effectLst/>
                <a:latin typeface="MalgunGothic"/>
              </a:rPr>
              <a:t>중 하나를 </a:t>
            </a:r>
            <a:r>
              <a:rPr lang="en-US" altLang="ko-KR" sz="1800" dirty="0">
                <a:effectLst/>
                <a:latin typeface="MalgunGothic"/>
              </a:rPr>
              <a:t>target</a:t>
            </a:r>
            <a:r>
              <a:rPr lang="ko-KR" altLang="en-US" sz="1800" dirty="0" err="1">
                <a:effectLst/>
                <a:latin typeface="MalgunGothic"/>
              </a:rPr>
              <a:t>으로</a:t>
            </a:r>
            <a:r>
              <a:rPr lang="ko-KR" altLang="en-US" sz="1800" dirty="0">
                <a:effectLst/>
                <a:latin typeface="MalgunGothic"/>
              </a:rPr>
              <a:t> 설정</a:t>
            </a:r>
            <a:br>
              <a:rPr lang="ko-KR" altLang="en-US" sz="1800" dirty="0">
                <a:effectLst/>
                <a:latin typeface="MalgunGothic"/>
              </a:rPr>
            </a:br>
            <a:r>
              <a:rPr lang="en-US" altLang="ko-KR" sz="1800" dirty="0">
                <a:effectLst/>
                <a:latin typeface="MalgunGothic"/>
              </a:rPr>
              <a:t>2) target</a:t>
            </a:r>
            <a:r>
              <a:rPr lang="ko-KR" altLang="en-US" sz="1800" dirty="0">
                <a:effectLst/>
                <a:latin typeface="MalgunGothic"/>
              </a:rPr>
              <a:t>인 </a:t>
            </a:r>
            <a:r>
              <a:rPr lang="en-US" altLang="ko-KR" sz="1800" dirty="0">
                <a:effectLst/>
                <a:latin typeface="MalgunGothic"/>
              </a:rPr>
              <a:t>feature</a:t>
            </a:r>
            <a:r>
              <a:rPr lang="ko-KR" altLang="en-US" sz="1800" dirty="0">
                <a:effectLst/>
                <a:latin typeface="MalgunGothic"/>
              </a:rPr>
              <a:t>의 </a:t>
            </a:r>
            <a:r>
              <a:rPr lang="ko-KR" altLang="en-US" sz="1800" dirty="0" err="1">
                <a:effectLst/>
                <a:latin typeface="MalgunGothic"/>
              </a:rPr>
              <a:t>결측치가</a:t>
            </a:r>
            <a:r>
              <a:rPr lang="ko-KR" altLang="en-US" sz="1800" dirty="0">
                <a:effectLst/>
                <a:latin typeface="MalgunGothic"/>
              </a:rPr>
              <a:t> 모두 밑으로 가도록 데이터 정렬</a:t>
            </a:r>
            <a:br>
              <a:rPr lang="ko-KR" altLang="en-US" sz="1800" dirty="0">
                <a:effectLst/>
                <a:latin typeface="MalgunGothic"/>
              </a:rPr>
            </a:br>
            <a:r>
              <a:rPr lang="en-US" altLang="ko-KR" sz="1800" dirty="0">
                <a:effectLst/>
                <a:latin typeface="MalgunGothic"/>
              </a:rPr>
              <a:t>3) target</a:t>
            </a:r>
            <a:r>
              <a:rPr lang="ko-KR" altLang="en-US" sz="1800" dirty="0">
                <a:effectLst/>
                <a:latin typeface="MalgunGothic"/>
              </a:rPr>
              <a:t>의 </a:t>
            </a:r>
            <a:r>
              <a:rPr lang="ko-KR" altLang="en-US" sz="1800" dirty="0" err="1">
                <a:effectLst/>
                <a:latin typeface="MalgunGothic"/>
              </a:rPr>
              <a:t>결측치가</a:t>
            </a:r>
            <a:r>
              <a:rPr lang="ko-KR" altLang="en-US" sz="1800" dirty="0">
                <a:effectLst/>
                <a:latin typeface="MalgunGothic"/>
              </a:rPr>
              <a:t> </a:t>
            </a:r>
            <a:r>
              <a:rPr lang="en-US" altLang="ko-KR" sz="1800" dirty="0" err="1">
                <a:effectLst/>
                <a:latin typeface="MalgunGothic"/>
              </a:rPr>
              <a:t>y_test</a:t>
            </a:r>
            <a:r>
              <a:rPr lang="ko-KR" altLang="en-US" sz="1800" dirty="0">
                <a:effectLst/>
                <a:latin typeface="MalgunGothic"/>
              </a:rPr>
              <a:t>에 들어가도록 데이터를 </a:t>
            </a:r>
            <a:r>
              <a:rPr lang="en-US" altLang="ko-KR" sz="1800" dirty="0">
                <a:effectLst/>
                <a:latin typeface="MalgunGothic"/>
              </a:rPr>
              <a:t>4</a:t>
            </a:r>
            <a:r>
              <a:rPr lang="ko-KR" altLang="en-US" sz="1800" dirty="0">
                <a:effectLst/>
                <a:latin typeface="MalgunGothic"/>
              </a:rPr>
              <a:t>등분</a:t>
            </a:r>
            <a:br>
              <a:rPr lang="ko-KR" altLang="en-US" sz="1800" dirty="0">
                <a:effectLst/>
                <a:latin typeface="MalgunGothic"/>
              </a:rPr>
            </a:br>
            <a:r>
              <a:rPr lang="en-US" altLang="ko-KR" sz="1800" dirty="0">
                <a:effectLst/>
                <a:latin typeface="MalgunGothic"/>
              </a:rPr>
              <a:t>4) </a:t>
            </a:r>
            <a:r>
              <a:rPr lang="en-US" altLang="ko-KR" sz="1800" dirty="0" err="1">
                <a:effectLst/>
                <a:latin typeface="MalgunGothic"/>
              </a:rPr>
              <a:t>X_train</a:t>
            </a:r>
            <a:r>
              <a:rPr lang="en-US" altLang="ko-KR" sz="1800" dirty="0">
                <a:effectLst/>
                <a:latin typeface="MalgunGothic"/>
              </a:rPr>
              <a:t>, </a:t>
            </a:r>
            <a:r>
              <a:rPr lang="en-US" altLang="ko-KR" sz="1800" dirty="0" err="1">
                <a:effectLst/>
                <a:latin typeface="MalgunGothic"/>
              </a:rPr>
              <a:t>y_train</a:t>
            </a:r>
            <a:r>
              <a:rPr lang="ko-KR" altLang="en-US" sz="1800" dirty="0">
                <a:effectLst/>
                <a:latin typeface="MalgunGothic"/>
              </a:rPr>
              <a:t>을 통해 데이터를 학습하고 이를 </a:t>
            </a:r>
            <a:r>
              <a:rPr lang="en-US" altLang="ko-KR" sz="1800" dirty="0" err="1">
                <a:effectLst/>
                <a:latin typeface="MalgunGothic"/>
              </a:rPr>
              <a:t>X_test</a:t>
            </a:r>
            <a:r>
              <a:rPr lang="en-US" altLang="ko-KR" sz="1800" dirty="0">
                <a:effectLst/>
                <a:latin typeface="MalgunGothic"/>
              </a:rPr>
              <a:t>, </a:t>
            </a:r>
            <a:r>
              <a:rPr lang="en-US" altLang="ko-KR" sz="1800" dirty="0" err="1">
                <a:effectLst/>
                <a:latin typeface="MalgunGothic"/>
              </a:rPr>
              <a:t>y_test</a:t>
            </a:r>
            <a:r>
              <a:rPr lang="ko-KR" altLang="en-US" sz="1800" dirty="0">
                <a:effectLst/>
                <a:latin typeface="MalgunGothic"/>
              </a:rPr>
              <a:t>에 적용 </a:t>
            </a:r>
            <a:endParaRPr lang="ko-KR" altLang="en-US" dirty="0">
              <a:effectLst/>
            </a:endParaRPr>
          </a:p>
          <a:p>
            <a:r>
              <a:rPr lang="en-US" altLang="ko-KR" sz="1800" dirty="0">
                <a:effectLst/>
                <a:latin typeface="ArialMT"/>
              </a:rPr>
              <a:t>• </a:t>
            </a:r>
            <a:r>
              <a:rPr lang="ko-KR" altLang="en-US" sz="1800" dirty="0">
                <a:effectLst/>
                <a:latin typeface="MalgunGothic"/>
              </a:rPr>
              <a:t>해당 과정을 통해 </a:t>
            </a:r>
            <a:r>
              <a:rPr lang="ko-KR" altLang="en-US" sz="1800" dirty="0" err="1">
                <a:effectLst/>
                <a:latin typeface="MalgunGothic"/>
              </a:rPr>
              <a:t>결측치를</a:t>
            </a:r>
            <a:r>
              <a:rPr lang="ko-KR" altLang="en-US" sz="1800" dirty="0">
                <a:effectLst/>
                <a:latin typeface="MalgunGothic"/>
              </a:rPr>
              <a:t> 대체한 </a:t>
            </a:r>
            <a:r>
              <a:rPr lang="en-US" altLang="ko-KR" sz="1800" dirty="0">
                <a:effectLst/>
                <a:latin typeface="MalgunGothic"/>
              </a:rPr>
              <a:t>feature</a:t>
            </a:r>
            <a:br>
              <a:rPr lang="en-US" altLang="ko-KR" sz="1800" dirty="0">
                <a:effectLst/>
                <a:latin typeface="MalgunGothic"/>
              </a:rPr>
            </a:br>
            <a:r>
              <a:rPr lang="en-US" altLang="ko-KR" sz="1800" dirty="0">
                <a:effectLst/>
                <a:latin typeface="MalgunGothic"/>
              </a:rPr>
              <a:t>: </a:t>
            </a:r>
            <a:r>
              <a:rPr lang="en-US" altLang="ko-KR" sz="1800" dirty="0" err="1">
                <a:effectLst/>
                <a:latin typeface="MalgunGothic"/>
              </a:rPr>
              <a:t>Ever_Married</a:t>
            </a:r>
            <a:r>
              <a:rPr lang="en-US" altLang="ko-KR" sz="1800" dirty="0">
                <a:effectLst/>
                <a:latin typeface="MalgunGothic"/>
              </a:rPr>
              <a:t>, Graduated, </a:t>
            </a:r>
            <a:r>
              <a:rPr lang="en-US" altLang="ko-KR" sz="1800" dirty="0" err="1">
                <a:effectLst/>
                <a:latin typeface="MalgunGothic"/>
              </a:rPr>
              <a:t>Family_Size</a:t>
            </a:r>
            <a:r>
              <a:rPr lang="en-US" altLang="ko-KR" sz="1800" dirty="0">
                <a:effectLst/>
                <a:latin typeface="MalgunGothic"/>
              </a:rPr>
              <a:t>, Var_1 </a:t>
            </a:r>
            <a:endParaRPr lang="en-US" altLang="ko-KR" dirty="0">
              <a:effectLst/>
            </a:endParaRPr>
          </a:p>
          <a:p>
            <a:r>
              <a:rPr lang="en-US" altLang="ko-KR" sz="1800" dirty="0">
                <a:effectLst/>
                <a:latin typeface="ArialMT"/>
              </a:rPr>
              <a:t>• </a:t>
            </a:r>
            <a:r>
              <a:rPr lang="en-US" altLang="ko-KR" sz="1800" dirty="0" err="1">
                <a:effectLst/>
                <a:latin typeface="MalgunGothic"/>
              </a:rPr>
              <a:t>Work_Experience</a:t>
            </a:r>
            <a:r>
              <a:rPr lang="ko-KR" altLang="en-US" sz="1800" dirty="0">
                <a:effectLst/>
                <a:latin typeface="MalgunGothic"/>
              </a:rPr>
              <a:t>와 </a:t>
            </a:r>
            <a:r>
              <a:rPr lang="en-US" altLang="ko-KR" sz="1800" dirty="0">
                <a:effectLst/>
                <a:latin typeface="MalgunGothic"/>
              </a:rPr>
              <a:t>Profession</a:t>
            </a:r>
            <a:r>
              <a:rPr lang="ko-KR" altLang="en-US" sz="1800" dirty="0">
                <a:effectLst/>
                <a:latin typeface="MalgunGothic"/>
              </a:rPr>
              <a:t>은 앞서 </a:t>
            </a:r>
            <a:r>
              <a:rPr lang="en-US" altLang="ko-KR" sz="1800" dirty="0">
                <a:effectLst/>
                <a:latin typeface="MalgunGothic"/>
              </a:rPr>
              <a:t>#2</a:t>
            </a:r>
            <a:r>
              <a:rPr lang="ko-KR" altLang="en-US" sz="1800" dirty="0">
                <a:effectLst/>
                <a:latin typeface="MalgunGothic"/>
              </a:rPr>
              <a:t>에서 언급한 내용을 바탕으로 각각 </a:t>
            </a:r>
            <a:r>
              <a:rPr lang="en-US" altLang="ko-KR" sz="1800" dirty="0">
                <a:effectLst/>
                <a:latin typeface="MalgunGothic"/>
              </a:rPr>
              <a:t>0</a:t>
            </a:r>
            <a:r>
              <a:rPr lang="ko-KR" altLang="en-US" sz="1800" dirty="0">
                <a:effectLst/>
                <a:latin typeface="MalgunGothic"/>
              </a:rPr>
              <a:t>과 ‘</a:t>
            </a:r>
            <a:r>
              <a:rPr lang="en-US" altLang="ko-KR" sz="1800" dirty="0" err="1">
                <a:effectLst/>
                <a:latin typeface="MalgunGothic"/>
              </a:rPr>
              <a:t>JobLess</a:t>
            </a:r>
            <a:r>
              <a:rPr lang="en-US" altLang="ko-KR" sz="1800" dirty="0">
                <a:effectLst/>
                <a:latin typeface="MalgunGothic"/>
              </a:rPr>
              <a:t>’</a:t>
            </a:r>
            <a:r>
              <a:rPr lang="ko-KR" altLang="en-US" sz="1800" dirty="0">
                <a:effectLst/>
                <a:latin typeface="MalgunGothic"/>
              </a:rPr>
              <a:t>로 </a:t>
            </a:r>
            <a:r>
              <a:rPr lang="ko-KR" altLang="en-US" sz="1800" dirty="0" err="1">
                <a:effectLst/>
                <a:latin typeface="MalgunGothic"/>
              </a:rPr>
              <a:t>결측치를</a:t>
            </a:r>
            <a:r>
              <a:rPr lang="ko-KR" altLang="en-US" sz="1800" dirty="0">
                <a:effectLst/>
                <a:latin typeface="MalgunGothic"/>
              </a:rPr>
              <a:t> 대체한다</a:t>
            </a:r>
            <a:r>
              <a:rPr lang="en-US" altLang="ko-KR" sz="1800" dirty="0">
                <a:effectLst/>
                <a:latin typeface="MalgunGothic"/>
              </a:rPr>
              <a:t>. </a:t>
            </a:r>
            <a:endParaRPr lang="ko-KR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74981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636AF-1A64-5C40-86AA-37285881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Analysis and Preprocessing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BF86B8-C710-1F4A-A250-CE21F424C48B}"/>
              </a:ext>
            </a:extLst>
          </p:cNvPr>
          <p:cNvSpPr txBox="1"/>
          <p:nvPr/>
        </p:nvSpPr>
        <p:spPr>
          <a:xfrm>
            <a:off x="3049621" y="2972199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ArialMT"/>
              </a:rPr>
              <a:t>• </a:t>
            </a:r>
            <a:r>
              <a:rPr lang="ko-KR" altLang="en-US" sz="1800" dirty="0" err="1">
                <a:effectLst/>
                <a:latin typeface="MalgunGothic"/>
              </a:rPr>
              <a:t>순서형</a:t>
            </a:r>
            <a:r>
              <a:rPr lang="ko-KR" altLang="en-US" sz="1800" dirty="0">
                <a:effectLst/>
                <a:latin typeface="MalgunGothic"/>
              </a:rPr>
              <a:t> 변수 </a:t>
            </a:r>
            <a:r>
              <a:rPr lang="en-US" altLang="ko-KR" sz="1800" dirty="0" err="1">
                <a:effectLst/>
                <a:latin typeface="MalgunGothic"/>
              </a:rPr>
              <a:t>Spending_Score</a:t>
            </a:r>
            <a:r>
              <a:rPr lang="en-US" altLang="ko-KR" sz="1800" dirty="0">
                <a:effectLst/>
                <a:latin typeface="MalgunGothic"/>
              </a:rPr>
              <a:t> → Label Encoding </a:t>
            </a:r>
            <a:endParaRPr lang="en-US" altLang="ko-KR" dirty="0">
              <a:effectLst/>
            </a:endParaRPr>
          </a:p>
          <a:p>
            <a:r>
              <a:rPr lang="en-US" altLang="ko-KR" sz="1800" dirty="0">
                <a:effectLst/>
                <a:latin typeface="ArialMT"/>
              </a:rPr>
              <a:t>• </a:t>
            </a:r>
            <a:r>
              <a:rPr lang="ko-KR" altLang="en-US" sz="1800" dirty="0">
                <a:effectLst/>
                <a:latin typeface="MalgunGothic"/>
              </a:rPr>
              <a:t>범주형 변수 </a:t>
            </a:r>
            <a:r>
              <a:rPr lang="en-US" altLang="ko-KR" sz="1800" dirty="0">
                <a:effectLst/>
                <a:latin typeface="MalgunGothic"/>
              </a:rPr>
              <a:t>Gender, </a:t>
            </a:r>
            <a:r>
              <a:rPr lang="en-US" altLang="ko-KR" sz="1800" dirty="0" err="1">
                <a:effectLst/>
                <a:latin typeface="MalgunGothic"/>
              </a:rPr>
              <a:t>Ever_Married</a:t>
            </a:r>
            <a:r>
              <a:rPr lang="en-US" altLang="ko-KR" sz="1800" dirty="0">
                <a:effectLst/>
                <a:latin typeface="MalgunGothic"/>
              </a:rPr>
              <a:t>, Graduated, Profession, Var_1 → One-Hot Encoding </a:t>
            </a:r>
            <a:endParaRPr lang="en-US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996272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64958-A6E8-CC4C-8A74-9DB8D3FE3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Modeling - </a:t>
            </a:r>
            <a:r>
              <a:rPr kumimoji="1" lang="en-US" altLang="ko-KR" dirty="0" err="1"/>
              <a:t>AutoML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0AA45B-AAA7-FC4B-B5C6-3EA216C79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1690688"/>
            <a:ext cx="7061200" cy="3898900"/>
          </a:xfrm>
          <a:prstGeom prst="rect">
            <a:avLst/>
          </a:prstGeom>
        </p:spPr>
      </p:pic>
      <p:pic>
        <p:nvPicPr>
          <p:cNvPr id="14337" name="Picture 1" descr="page16image17885136">
            <a:extLst>
              <a:ext uri="{FF2B5EF4-FFF2-40B4-BE49-F238E27FC236}">
                <a16:creationId xmlns:a16="http://schemas.microsoft.com/office/drawing/2014/main" id="{846EBEB8-8883-6E40-9589-47DC7059F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915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page16image17884096">
            <a:extLst>
              <a:ext uri="{FF2B5EF4-FFF2-40B4-BE49-F238E27FC236}">
                <a16:creationId xmlns:a16="http://schemas.microsoft.com/office/drawing/2014/main" id="{3300DF6A-D6B1-754F-A539-9B74D1B24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805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page16image32633216">
            <a:extLst>
              <a:ext uri="{FF2B5EF4-FFF2-40B4-BE49-F238E27FC236}">
                <a16:creationId xmlns:a16="http://schemas.microsoft.com/office/drawing/2014/main" id="{AED1E1D0-2EF0-824F-BACF-3B0EF7F8B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8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7911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AC7BA-2455-0947-A834-A998DAC4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Modeling - </a:t>
            </a:r>
            <a:r>
              <a:rPr kumimoji="1" lang="en-US" altLang="ko-KR" dirty="0" err="1"/>
              <a:t>AutoML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F6CA42-4FE9-5B48-98D1-0E9486B4F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58" y="1971067"/>
            <a:ext cx="83312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0558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8A60A-62B1-BA49-8C8D-21A6E768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Modeling - </a:t>
            </a:r>
            <a:r>
              <a:rPr kumimoji="1" lang="en-US" altLang="ko-KR" dirty="0" err="1"/>
              <a:t>AutoML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27045D-4353-FD4B-BA9F-FB2F584B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577" y="1690688"/>
            <a:ext cx="60579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193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7CAF1-2008-3F4C-B560-463571CB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Modeling - </a:t>
            </a:r>
            <a:r>
              <a:rPr kumimoji="1" lang="en-US" altLang="ko-KR" dirty="0" err="1"/>
              <a:t>AutoML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6CBC89-610D-684E-8DB5-81CBBCC1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860550"/>
            <a:ext cx="89154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29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7CAF1-2008-3F4C-B560-463571CB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Modeling - </a:t>
            </a:r>
            <a:r>
              <a:rPr kumimoji="1" lang="en-US" altLang="ko-KR" dirty="0" err="1"/>
              <a:t>AutoML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197AEF-C45E-394C-9AF2-10518732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865" y="1690688"/>
            <a:ext cx="80137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912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7CAF1-2008-3F4C-B560-463571CB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Evalutaion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1FF6FB-6AC1-0341-BE99-30C13C474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Customized Voting</a:t>
            </a:r>
          </a:p>
          <a:p>
            <a:r>
              <a:rPr kumimoji="1" lang="en-US" altLang="ko-KR" dirty="0" err="1"/>
              <a:t>GridSearchCV</a:t>
            </a:r>
            <a:endParaRPr kumimoji="1" lang="en-US" altLang="ko-KR" dirty="0"/>
          </a:p>
          <a:p>
            <a:r>
              <a:rPr kumimoji="1" lang="en-US" altLang="ko-KR" dirty="0"/>
              <a:t>Ending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7783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7CAF1-2008-3F4C-B560-463571CB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Evaluation – Customized Voting</a:t>
            </a:r>
            <a:endParaRPr kumimoji="1" lang="ko-KR" altLang="en-US" dirty="0"/>
          </a:p>
        </p:txBody>
      </p:sp>
      <p:pic>
        <p:nvPicPr>
          <p:cNvPr id="16385" name="Picture 1" descr="page21image18060784">
            <a:extLst>
              <a:ext uri="{FF2B5EF4-FFF2-40B4-BE49-F238E27FC236}">
                <a16:creationId xmlns:a16="http://schemas.microsoft.com/office/drawing/2014/main" id="{68F5A27A-83AF-2E47-89C5-76C6D5B79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506" y="1654175"/>
            <a:ext cx="92202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3996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D0209-C40E-2144-99CE-B64E7917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Evaluation – Customized Voting</a:t>
            </a:r>
            <a:endParaRPr kumimoji="1" lang="ko-KR" altLang="en-US" dirty="0"/>
          </a:p>
        </p:txBody>
      </p:sp>
      <p:pic>
        <p:nvPicPr>
          <p:cNvPr id="17409" name="Picture 1" descr="page22image17845504">
            <a:extLst>
              <a:ext uri="{FF2B5EF4-FFF2-40B4-BE49-F238E27FC236}">
                <a16:creationId xmlns:a16="http://schemas.microsoft.com/office/drawing/2014/main" id="{EAAE44BB-3CCE-9241-AC28-D4E3C60A2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73" y="2042808"/>
            <a:ext cx="8890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88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13image20759536">
            <a:extLst>
              <a:ext uri="{FF2B5EF4-FFF2-40B4-BE49-F238E27FC236}">
                <a16:creationId xmlns:a16="http://schemas.microsoft.com/office/drawing/2014/main" id="{BD02EFB7-35AD-2449-81A8-298741E99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711200"/>
            <a:ext cx="9652000" cy="5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2258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41BE0-A2D7-1949-9CFE-6F30337AF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Evaluation - </a:t>
            </a:r>
            <a:r>
              <a:rPr kumimoji="1" lang="en-US" altLang="ko-KR" dirty="0" err="1"/>
              <a:t>GridSearchCV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66B557-90D4-E347-8E23-A2F67ED6A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492250"/>
            <a:ext cx="80264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308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A41D3B-6EC5-BF4B-9F57-6C1B20898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Evaluation - Ending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35EE99-1E97-DA4D-A433-14970625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905000"/>
            <a:ext cx="70866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324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D402D-B0FD-1D44-8068-8078DB56F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Evaluation - Ending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9981F5-71FE-474C-87F6-CA255CDC1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한계점</a:t>
            </a:r>
            <a:br>
              <a:rPr lang="ko-KR" altLang="en-US" dirty="0"/>
            </a:br>
            <a:r>
              <a:rPr lang="en-US" altLang="ko-KR" dirty="0"/>
              <a:t>: </a:t>
            </a:r>
            <a:r>
              <a:rPr lang="ko-KR" altLang="en-US" dirty="0"/>
              <a:t>실질적인 </a:t>
            </a:r>
            <a:r>
              <a:rPr lang="ko-KR" altLang="en-US" dirty="0" err="1"/>
              <a:t>전처리의</a:t>
            </a:r>
            <a:r>
              <a:rPr lang="ko-KR" altLang="en-US" dirty="0"/>
              <a:t> 부재 </a:t>
            </a:r>
            <a:endParaRPr lang="ko-KR" altLang="en-US" dirty="0">
              <a:effectLst/>
            </a:endParaRPr>
          </a:p>
          <a:p>
            <a:r>
              <a:rPr lang="ko-KR" altLang="en-US" dirty="0"/>
              <a:t>→ </a:t>
            </a:r>
            <a:r>
              <a:rPr lang="en-US" altLang="ko-KR" dirty="0"/>
              <a:t>feature</a:t>
            </a:r>
            <a:r>
              <a:rPr lang="ko-KR" altLang="en-US" dirty="0"/>
              <a:t>의 해석이 결과에 반영되지 않음 </a:t>
            </a:r>
            <a:endParaRPr lang="ko-KR" altLang="en-US" dirty="0">
              <a:effectLst/>
            </a:endParaRPr>
          </a:p>
          <a:p>
            <a:r>
              <a:rPr lang="ko-KR" altLang="en-US" dirty="0"/>
              <a:t>의의</a:t>
            </a:r>
            <a:br>
              <a:rPr lang="ko-KR" altLang="en-US" dirty="0"/>
            </a:br>
            <a:r>
              <a:rPr lang="en-US" altLang="ko-KR" dirty="0"/>
              <a:t>: </a:t>
            </a:r>
            <a:r>
              <a:rPr lang="ko-KR" altLang="en-US" dirty="0" err="1"/>
              <a:t>결측치</a:t>
            </a:r>
            <a:r>
              <a:rPr lang="ko-KR" altLang="en-US" dirty="0"/>
              <a:t> </a:t>
            </a:r>
            <a:r>
              <a:rPr lang="en-US" altLang="ko-KR" dirty="0"/>
              <a:t>modeling</a:t>
            </a:r>
            <a:br>
              <a:rPr lang="en-US" altLang="ko-KR" dirty="0"/>
            </a:br>
            <a:r>
              <a:rPr lang="en-US" altLang="ko-KR" dirty="0"/>
              <a:t>: weighted-sum soft voting </a:t>
            </a:r>
            <a:endParaRPr lang="en-US" altLang="ko-KR" dirty="0">
              <a:effectLst/>
            </a:endParaRPr>
          </a:p>
          <a:p>
            <a:r>
              <a:rPr lang="en-US" altLang="ko-KR" dirty="0"/>
              <a:t>→ </a:t>
            </a:r>
            <a:r>
              <a:rPr lang="ko-KR" altLang="en-US" dirty="0"/>
              <a:t>결과 향상</a:t>
            </a:r>
            <a:br>
              <a:rPr lang="ko-KR" altLang="en-US" dirty="0"/>
            </a:br>
            <a:r>
              <a:rPr lang="en-US" altLang="ko-KR" dirty="0"/>
              <a:t>&lt;Kaggle Bronze Medal + 1.05%&gt; </a:t>
            </a:r>
            <a:endParaRPr lang="en-US" altLang="ko-KR" dirty="0">
              <a:effectLst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4235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F39F7-1DA4-EB49-9BA6-E076A733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Code Needed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A5C04-9490-B54D-861B-E1296D2EE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Full Code Needed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6164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7258D-7B78-D74E-BDEB-F8628CB7BC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0125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172E82-23AB-C049-8424-E6BBA42E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 err="1"/>
              <a:t>백준성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신다혜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전웅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5788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10F31-5BC3-7146-B924-383E989D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56B019-D3B7-4E48-89C2-E95C6904A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Regression</a:t>
            </a:r>
          </a:p>
          <a:p>
            <a:r>
              <a:rPr kumimoji="1" lang="en-US" altLang="ko-KR" dirty="0"/>
              <a:t>Univariate Linear Regression</a:t>
            </a:r>
          </a:p>
          <a:p>
            <a:r>
              <a:rPr kumimoji="1" lang="en-US" altLang="ko-KR" dirty="0"/>
              <a:t>Regression Metrics</a:t>
            </a:r>
          </a:p>
          <a:p>
            <a:r>
              <a:rPr kumimoji="1" lang="en-US" altLang="ko-KR" dirty="0"/>
              <a:t>Multivariate Linear Regression</a:t>
            </a:r>
          </a:p>
          <a:p>
            <a:r>
              <a:rPr kumimoji="1" lang="en-US" altLang="ko-KR" dirty="0"/>
              <a:t>Multivariate Linear Regression Example</a:t>
            </a:r>
          </a:p>
          <a:p>
            <a:r>
              <a:rPr kumimoji="1" lang="en-US" altLang="ko-KR" dirty="0"/>
              <a:t>Trade-off between Bias and Variance</a:t>
            </a:r>
          </a:p>
          <a:p>
            <a:r>
              <a:rPr kumimoji="1" lang="en-US" altLang="ko-KR" dirty="0"/>
              <a:t>Multicollinearity</a:t>
            </a:r>
          </a:p>
          <a:p>
            <a:r>
              <a:rPr kumimoji="1" lang="en-US" altLang="ko-KR" dirty="0" err="1"/>
              <a:t>GraidentDescent</a:t>
            </a:r>
            <a:r>
              <a:rPr kumimoji="1" lang="en-US" altLang="ko-KR" dirty="0"/>
              <a:t> vs OLS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70199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D6DBA-FB9D-1E45-812E-614FB6FD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Regression</a:t>
            </a:r>
            <a:endParaRPr kumimoji="1"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FAB8357-9AC3-694F-9222-71563A486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- 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회귀분석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 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데이터 값이 평균과 같은 일정한 값으로 돌아가려는 경향을 이용한 통계학 기법</a:t>
            </a:r>
            <a:endParaRPr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-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회귀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 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여러 개의 독립변수와 한 개의 종속변수 간의 상관관계를 모델링하는 기법을 통칭 </a:t>
            </a:r>
            <a:endParaRPr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-'</a:t>
            </a:r>
            <a:r>
              <a:rPr lang="ko-KR" altLang="en-US" b="1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머신러닝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회귀 예측</a:t>
            </a: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'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: 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주어진 피처와 결정 값 데이터 기반에서 학습을 통해 최적의 회귀 계수를 찾아내는 것 </a:t>
            </a:r>
            <a:endParaRPr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- 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회귀 계수의 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선형</a:t>
            </a: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/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비선형 여부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독립변수의 개수</a:t>
            </a: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종속변수의 개수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에 따라 여러 유형으로 나눌 수 있으며 가장 중요한 것은 회귀계수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!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-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회귀 계수 선형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 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선형회귀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/ 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회귀 계수 비선형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 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비선형회귀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-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독립변수 개수 한 개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 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단일 회귀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/ 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독립변수 개수 여러 개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 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다중회귀</a:t>
            </a:r>
          </a:p>
        </p:txBody>
      </p:sp>
    </p:spTree>
    <p:extLst>
      <p:ext uri="{BB962C8B-B14F-4D97-AF65-F5344CB8AC3E}">
        <p14:creationId xmlns:p14="http://schemas.microsoft.com/office/powerpoint/2010/main" val="5583389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07C0F-2881-044E-9793-A29142C7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Regression</a:t>
            </a:r>
            <a:endParaRPr kumimoji="1"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B8B0011-3AD6-7046-AE4C-6801C9A51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분류 </a:t>
            </a: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vs 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회귀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 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분류는 </a:t>
            </a:r>
            <a:r>
              <a:rPr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예측값이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카테고리와 같은 이산형 값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회귀는 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연속형 값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-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회귀 중 선형회귀가 가장 많이 사용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-&gt;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선형회귀는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실제 값과 </a:t>
            </a:r>
            <a:r>
              <a:rPr lang="ko-KR" altLang="en-US" b="1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예측값의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차이를 최소화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하는 직선형 회귀선을 최적화하는 방식</a:t>
            </a:r>
          </a:p>
        </p:txBody>
      </p:sp>
    </p:spTree>
    <p:extLst>
      <p:ext uri="{BB962C8B-B14F-4D97-AF65-F5344CB8AC3E}">
        <p14:creationId xmlns:p14="http://schemas.microsoft.com/office/powerpoint/2010/main" val="5833879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AF29D-BBCD-AA42-86CB-35B085BE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Univariate Linear Regression</a:t>
            </a:r>
            <a:endParaRPr kumimoji="1"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0FB0754-B219-4642-9F6A-86AB11E31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단순 선형회귀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는 </a:t>
            </a:r>
            <a:r>
              <a:rPr lang="ko-KR" altLang="en-US" b="1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경사하강법</a:t>
            </a:r>
            <a:r>
              <a:rPr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을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통해 학습하게 되는데 이 때 손실함수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RSS</a:t>
            </a:r>
            <a:r>
              <a:rPr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를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사용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endParaRPr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RSS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는 회귀식의 독립변수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X, 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종속변수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Y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가 중심 변수가 아니라    </a:t>
            </a: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w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변수</a:t>
            </a: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회귀 계수</a:t>
            </a: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)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가 중심 변수임을 인지하는 것이 중요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학습 데이터로 입력되는 독립변수와 종속변수는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RSS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에서 모두 상수로 간주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) : </a:t>
            </a:r>
            <a:r>
              <a:rPr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머신러닝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회귀 알고리즘은 데이터를 계속 학습하며 이 비용 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함수</a:t>
            </a: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(RSS)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가 반환하는 값을 지속해서 감소시키고 최종적으로 더 이상 감소하지 않는 최소의 오류 값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을 구하는 것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2C21D0-EF31-6E4A-9085-D30CEC5D8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387" y="2414717"/>
            <a:ext cx="6519622" cy="80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290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15FE8-D46F-C240-B98F-9D52FF4D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Univariate Linear Regression</a:t>
            </a:r>
            <a:endParaRPr kumimoji="1"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4B1E6FA-D927-634E-8349-AAF4872B0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독립변수도 하나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종속변수도 하나인 선형 회귀 독립변수와 종속변수의 관계가 일차방정식 형태로 표현된 회귀 예측 값은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y hat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으로 계산할 수 있으며 실제 값과 회귀 모델의 차이에 따른 오류 값을 </a:t>
            </a:r>
            <a:r>
              <a:rPr lang="ko-KR" altLang="en-US" b="1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잔차</a:t>
            </a:r>
            <a:r>
              <a:rPr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라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함 </a:t>
            </a:r>
            <a:endParaRPr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오류 값의 제곱을 더하는 방식</a:t>
            </a: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(RSS)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을 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최소로 하는 회귀 계수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       </a:t>
            </a:r>
            <a:r>
              <a:rPr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를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학습을 통해 찾는 것이 </a:t>
            </a:r>
            <a:r>
              <a:rPr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머신러닝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기반 회귀의 핵심사항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!</a:t>
            </a:r>
            <a:endParaRPr lang="ko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514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4B9C7-ACB2-3D4C-8134-B072988BB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Model Selection – </a:t>
            </a:r>
            <a:r>
              <a:rPr kumimoji="1" lang="en-US" altLang="ko-KR" dirty="0" err="1"/>
              <a:t>GridSearchCV</a:t>
            </a:r>
            <a:r>
              <a:rPr kumimoji="1" lang="en-US" altLang="ko-KR" dirty="0"/>
              <a:t>()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31580F-BAA6-874B-93CD-2FB73B66D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216" y="2425311"/>
            <a:ext cx="7428848" cy="332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2677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760DB-96FC-0145-B470-4A322BDAF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Regression Metrics</a:t>
            </a:r>
            <a:endParaRPr kumimoji="1"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64A6009-A71F-174C-86F3-5919EBFB1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회귀의 평가를 위한 지표는 실제 값과 회귀 </a:t>
            </a:r>
            <a:r>
              <a:rPr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예측값의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차이 값을 기반으로 한 지표가 중심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. 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단순히 합하면 오류의 합이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0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이 되기 때문에 정확한 지표가 될 수 없어 절대값 평균이나 제곱 또는 제곱한 후 루트를 씌운 평균값을 구함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. </a:t>
            </a:r>
          </a:p>
          <a:p>
            <a:pPr>
              <a:lnSpc>
                <a:spcPct val="170000"/>
              </a:lnSpc>
            </a:pP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1) </a:t>
            </a: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MAE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 Mean </a:t>
            </a:r>
            <a:r>
              <a:rPr lang="en-US" altLang="ko-KR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Abolute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Error(MAE) 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실제 값과 </a:t>
            </a:r>
            <a:r>
              <a:rPr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예측값의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차이를 절댓값으로 변환해 평균한 것 </a:t>
            </a:r>
            <a:endParaRPr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2) </a:t>
            </a: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MSE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: Mean Squared Error(MSE) 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실제 값과 </a:t>
            </a:r>
            <a:r>
              <a:rPr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예측값의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차이를 제곱해 평균한 것 </a:t>
            </a:r>
            <a:endParaRPr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3) </a:t>
            </a: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RMSE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: Root Mean Squared Error MSE(RMSE) MSE 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값은 오류의 제곱을 구하므로 실제 오류 </a:t>
            </a:r>
            <a:r>
              <a:rPr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평륜보다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더 커지는 특성이 있으므로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MSE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에 루트를 씌움 </a:t>
            </a:r>
            <a:endParaRPr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4) </a:t>
            </a: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R^2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: 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분산 기반으로 예측 성능 평가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. 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실제 값의 분산 대비 </a:t>
            </a:r>
            <a:r>
              <a:rPr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예측값의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분산 비율을 지표로 함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. 1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에 가까울수록 예측 정확도가 높음</a:t>
            </a:r>
          </a:p>
        </p:txBody>
      </p:sp>
    </p:spTree>
    <p:extLst>
      <p:ext uri="{BB962C8B-B14F-4D97-AF65-F5344CB8AC3E}">
        <p14:creationId xmlns:p14="http://schemas.microsoft.com/office/powerpoint/2010/main" val="33274760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43EBA-1B02-A447-A2A7-E7A3659B0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Multivariate Linear Regression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2A06E-7A38-664D-A598-ADE5DE3E3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회귀가 독립변수의 단항식이 아닌 </a:t>
            </a:r>
            <a:r>
              <a:rPr lang="en-US" altLang="ko-KR" dirty="0"/>
              <a:t>2</a:t>
            </a:r>
            <a:r>
              <a:rPr lang="ko-KR" altLang="en-US" dirty="0"/>
              <a:t>차</a:t>
            </a:r>
            <a:r>
              <a:rPr lang="en-US" altLang="ko-KR" dirty="0"/>
              <a:t>, 3</a:t>
            </a:r>
            <a:r>
              <a:rPr lang="ko-KR" altLang="en-US" dirty="0"/>
              <a:t>차 방정식과 같은 다항식으로 </a:t>
            </a:r>
            <a:r>
              <a:rPr lang="ko-KR" altLang="en-US" dirty="0" err="1"/>
              <a:t>표현되는것</a:t>
            </a:r>
            <a:endParaRPr lang="en-US" altLang="ko-KR" dirty="0"/>
          </a:p>
          <a:p>
            <a:r>
              <a:rPr lang="ko-KR" altLang="en-US" dirty="0" err="1"/>
              <a:t>다항회귀</a:t>
            </a:r>
            <a:r>
              <a:rPr lang="ko-KR" altLang="en-US" dirty="0"/>
              <a:t> 또한 </a:t>
            </a:r>
            <a:r>
              <a:rPr lang="ko-KR" altLang="en-US" dirty="0" err="1"/>
              <a:t>선형회귀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Microsoft GothicNeo" panose="02000300000000000000" pitchFamily="2" charset="-127"/>
                <a:ea typeface="Microsoft GothicNeo" panose="02000300000000000000" pitchFamily="2" charset="-127"/>
              </a:rPr>
              <a:t>사이킷런은</a:t>
            </a:r>
            <a:r>
              <a:rPr lang="ko-KR" altLang="en-US" dirty="0">
                <a:latin typeface="Microsoft GothicNeo" panose="02000300000000000000" pitchFamily="2" charset="-127"/>
                <a:ea typeface="Microsoft GothicNeo" panose="02000300000000000000" pitchFamily="2" charset="-127"/>
              </a:rPr>
              <a:t> 다항 회귀를 위한 클래스를 명시적으로 제공 </a:t>
            </a:r>
            <a:r>
              <a:rPr lang="en-US" altLang="ko-KR" dirty="0">
                <a:latin typeface="Microsoft GothicNeo" panose="02000300000000000000" pitchFamily="2" charset="-127"/>
                <a:ea typeface="Microsoft GothicNeo" panose="02000300000000000000" pitchFamily="2" charset="-127"/>
              </a:rPr>
              <a:t>X =&gt; </a:t>
            </a:r>
            <a:r>
              <a:rPr lang="ko-KR" altLang="en-US" dirty="0">
                <a:latin typeface="Microsoft GothicNeo" panose="02000300000000000000" pitchFamily="2" charset="-127"/>
                <a:ea typeface="Microsoft GothicNeo" panose="02000300000000000000" pitchFamily="2" charset="-127"/>
              </a:rPr>
              <a:t>다항</a:t>
            </a:r>
            <a:r>
              <a:rPr lang="en-US" altLang="ko-KR" dirty="0">
                <a:latin typeface="Microsoft GothicNeo" panose="02000300000000000000" pitchFamily="2" charset="-127"/>
                <a:ea typeface="Microsoft GothicNeo" panose="02000300000000000000" pitchFamily="2" charset="-127"/>
              </a:rPr>
              <a:t>g</a:t>
            </a:r>
            <a:r>
              <a:rPr lang="ko-KR" altLang="en-US" dirty="0">
                <a:latin typeface="Microsoft GothicNeo" panose="02000300000000000000" pitchFamily="2" charset="-127"/>
                <a:ea typeface="Microsoft GothicNeo" panose="02000300000000000000" pitchFamily="2" charset="-127"/>
              </a:rPr>
              <a:t>회귀 역시 선형회귀이기때문에 비선형 함수를 선형 모델에</a:t>
            </a:r>
            <a:r>
              <a:rPr lang="en-US" altLang="ko-KR" dirty="0">
                <a:latin typeface="Microsoft GothicNeo" panose="02000300000000000000" pitchFamily="2" charset="-127"/>
                <a:ea typeface="Microsoft GothicNeo" panose="02000300000000000000" pitchFamily="2" charset="-127"/>
              </a:rPr>
              <a:t> </a:t>
            </a:r>
            <a:r>
              <a:rPr lang="ko-KR" altLang="en-US" dirty="0">
                <a:latin typeface="Microsoft GothicNeo" panose="02000300000000000000" pitchFamily="2" charset="-127"/>
                <a:ea typeface="Microsoft GothicNeo" panose="02000300000000000000" pitchFamily="2" charset="-127"/>
              </a:rPr>
              <a:t>적용시키는 방법을 사용함</a:t>
            </a:r>
            <a:endParaRPr lang="en-US" altLang="ko-KR" dirty="0">
              <a:latin typeface="Microsoft GothicNeo" panose="02000300000000000000" pitchFamily="2" charset="-127"/>
              <a:ea typeface="Microsoft Gothic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다항회귀는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 직선적 관계가 아닌 복잡한 다항 관계를 모델링 가능</a:t>
            </a:r>
            <a:endParaRPr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하지만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!! 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다항 회귀의 차수를 높일수록 학습 데이터에만 너무 맞춘 학습이 </a:t>
            </a:r>
            <a:r>
              <a:rPr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이루져서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 정작 테스트 데이터 환경에서는 오히려 예측 정확도가 떨어짐</a:t>
            </a:r>
            <a:endParaRPr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과소적합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vs </a:t>
            </a:r>
            <a:r>
              <a:rPr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</a:rPr>
              <a:t>과적합</a:t>
            </a:r>
            <a:endParaRPr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Microsoft GothicNeo" panose="02000300000000000000" pitchFamily="2" charset="-127"/>
              <a:ea typeface="Microsoft GothicNeo" panose="02000300000000000000" pitchFamily="2" charset="-127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58888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FB5FC-62D9-5945-8B99-3AF2CBD42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Multivariate Linear Regression Example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6303ED-D311-6346-A145-BAA3A7A6F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49" y="1474830"/>
            <a:ext cx="8544527" cy="50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766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FB5FC-62D9-5945-8B99-3AF2CBD42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Multivariate Linear Regression Example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898D438-82E0-9742-B73F-62B5332AC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8650" y="2147094"/>
            <a:ext cx="8394700" cy="3708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DCC9F3-8063-AE42-8475-6537CD765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07" y="3961522"/>
            <a:ext cx="8527821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201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FB5FC-62D9-5945-8B99-3AF2CBD42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Multivariate Linear Regression Example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57101-899A-0D47-BC69-8C523B37C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52" y="1690688"/>
            <a:ext cx="8327251" cy="442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166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FB5FC-62D9-5945-8B99-3AF2CBD42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Multivariate Linear Regression Example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178470-675A-D745-B380-7070D30CC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이 </a:t>
            </a:r>
            <a:r>
              <a:rPr lang="en-US" altLang="ko-KR" dirty="0"/>
              <a:t>Degree1 </a:t>
            </a:r>
            <a:r>
              <a:rPr lang="ko-KR" altLang="en-US" dirty="0"/>
              <a:t>예측 곡선은 단순한 </a:t>
            </a:r>
            <a:r>
              <a:rPr lang="ko-KR" altLang="en-US" dirty="0" err="1"/>
              <a:t>직선형태</a:t>
            </a:r>
            <a:r>
              <a:rPr lang="en-US" altLang="ko-KR" dirty="0"/>
              <a:t>(</a:t>
            </a:r>
            <a:r>
              <a:rPr lang="ko-KR" altLang="en-US" dirty="0"/>
              <a:t>단순선형회귀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실제 데이터 세트를 직선으로 예측하기에는 너무 </a:t>
            </a:r>
            <a:r>
              <a:rPr lang="ko-KR" altLang="en-US" dirty="0" err="1"/>
              <a:t>단순해보이며</a:t>
            </a:r>
            <a:r>
              <a:rPr lang="ko-KR" altLang="en-US" dirty="0"/>
              <a:t> 예측 곡선이 학습 데이터의 패턴을 제대로 반영하지 못하고 있는 </a:t>
            </a:r>
            <a:r>
              <a:rPr lang="ko-KR" altLang="en-US" dirty="0" err="1"/>
              <a:t>과소적합</a:t>
            </a:r>
            <a:r>
              <a:rPr lang="ko-KR" altLang="en-US" dirty="0"/>
              <a:t> 모델이 되었음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MSE </a:t>
            </a:r>
            <a:r>
              <a:rPr lang="ko-KR" altLang="en-US" dirty="0"/>
              <a:t>값은 약 </a:t>
            </a:r>
            <a:r>
              <a:rPr lang="en-US" altLang="ko-KR" dirty="0"/>
              <a:t>0.107</a:t>
            </a:r>
            <a:r>
              <a:rPr lang="ko-KR" altLang="en-US" dirty="0"/>
              <a:t> </a:t>
            </a:r>
            <a:endParaRPr lang="en-US" altLang="ko-KR" dirty="0"/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CD7AED-666F-B748-B70B-D107426B3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302" y="4205762"/>
            <a:ext cx="3490440" cy="231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417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FB5FC-62D9-5945-8B99-3AF2CBD42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Multivariate Linear Regression Example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178470-675A-D745-B380-7070D30CC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Degree4 </a:t>
            </a:r>
            <a:r>
              <a:rPr lang="ko-KR" altLang="en-US" dirty="0"/>
              <a:t>곡선은 실제 데이터 세트와 유사한 모습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변동하는 잡음까지 예측하지 못하였지만 학습 데이터 세트를 비교적 잘 반영해 코사인 곡선 기반으로 테스트 데이터를 잘 예측한 곡선을 가진 모델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MSE </a:t>
            </a:r>
            <a:r>
              <a:rPr lang="ko-KR" altLang="en-US" dirty="0"/>
              <a:t>값은 약 </a:t>
            </a:r>
            <a:r>
              <a:rPr lang="en-US" altLang="ko-KR" dirty="0"/>
              <a:t>0.043</a:t>
            </a:r>
            <a:r>
              <a:rPr lang="ko-KR" altLang="en-US" dirty="0" err="1"/>
              <a:t>으로</a:t>
            </a:r>
            <a:r>
              <a:rPr lang="ko-KR" altLang="en-US" dirty="0"/>
              <a:t> 가장 뛰어난 예측 성능</a:t>
            </a:r>
            <a:endParaRPr lang="en-US" altLang="ko-KR" dirty="0"/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4B13E1-E86B-4A45-91DF-A23842300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826" y="2221534"/>
            <a:ext cx="3592632" cy="427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FB5FC-62D9-5945-8B99-3AF2CBD42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Multivariate Linear Regression Example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178470-675A-D745-B380-7070D30CC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Degree15</a:t>
            </a:r>
            <a:r>
              <a:rPr lang="ko-KR" altLang="en-US" dirty="0"/>
              <a:t> 예측 곡선은 </a:t>
            </a:r>
            <a:r>
              <a:rPr lang="en-US" altLang="ko-KR" dirty="0"/>
              <a:t>MSE </a:t>
            </a:r>
            <a:r>
              <a:rPr lang="ko-KR" altLang="en-US" dirty="0"/>
              <a:t>자체가 </a:t>
            </a:r>
            <a:r>
              <a:rPr lang="en-US" altLang="ko-KR" dirty="0"/>
              <a:t>182815432</a:t>
            </a:r>
            <a:r>
              <a:rPr lang="ko-KR" altLang="en-US" dirty="0"/>
              <a:t>가 </a:t>
            </a:r>
            <a:r>
              <a:rPr lang="ko-KR" altLang="en-US" dirty="0" err="1"/>
              <a:t>될정도로</a:t>
            </a:r>
            <a:r>
              <a:rPr lang="ko-KR" altLang="en-US" dirty="0"/>
              <a:t> 어처구니 없는 </a:t>
            </a:r>
            <a:r>
              <a:rPr lang="ko-KR" altLang="en-US" dirty="0" err="1"/>
              <a:t>오류값</a:t>
            </a:r>
            <a:r>
              <a:rPr lang="en-US" altLang="ko-KR" dirty="0"/>
              <a:t>(</a:t>
            </a:r>
            <a:r>
              <a:rPr lang="ko-KR" altLang="en-US" dirty="0" err="1"/>
              <a:t>과적합을</a:t>
            </a:r>
            <a:r>
              <a:rPr lang="ko-KR" altLang="en-US" dirty="0"/>
              <a:t> 강조하기 위해 차수를 </a:t>
            </a:r>
            <a:r>
              <a:rPr lang="en-US" altLang="ko-KR" dirty="0"/>
              <a:t>15</a:t>
            </a:r>
            <a:r>
              <a:rPr lang="ko-KR" altLang="en-US" dirty="0"/>
              <a:t>로 과하게 설정한 결과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데이터 세트의 변동 잡음 값까지 지나치게 반영한 결과 예측 곡선이 학습 데이터 세트만 정확히 예측하고 테스트 값의 실제 곡선과는 완전히 다른 형태의 예측 곡선이 만들어짐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즉 학습데이터에 너무 충실하게 맞춘 </a:t>
            </a:r>
            <a:r>
              <a:rPr lang="ko-KR" altLang="en-US" dirty="0" err="1"/>
              <a:t>과적합이</a:t>
            </a:r>
            <a:r>
              <a:rPr lang="ko-KR" altLang="en-US" dirty="0"/>
              <a:t> 심한 모델</a:t>
            </a:r>
            <a:r>
              <a:rPr lang="en-US" altLang="ko-KR" dirty="0"/>
              <a:t>(MSE </a:t>
            </a:r>
            <a:r>
              <a:rPr lang="ko-KR" altLang="en-US" dirty="0"/>
              <a:t>너무 높음</a:t>
            </a:r>
            <a:r>
              <a:rPr lang="en-US" altLang="ko-KR" dirty="0"/>
              <a:t>)</a:t>
            </a:r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0DAACB-7B67-E640-8ADA-9D13A881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5" y="850359"/>
            <a:ext cx="3702603" cy="46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7088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7786E-C20D-6841-A949-B5B9F88E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Trade-off between Bias and Variance</a:t>
            </a:r>
            <a:endParaRPr kumimoji="1" lang="ko-KR" altLang="en-US" dirty="0"/>
          </a:p>
        </p:txBody>
      </p:sp>
      <p:sp>
        <p:nvSpPr>
          <p:cNvPr id="6" name="내용 개체 틀 9">
            <a:extLst>
              <a:ext uri="{FF2B5EF4-FFF2-40B4-BE49-F238E27FC236}">
                <a16:creationId xmlns:a16="http://schemas.microsoft.com/office/drawing/2014/main" id="{E77FD54E-BA70-E445-B43A-D2C174F4D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Degree1</a:t>
            </a:r>
            <a:r>
              <a:rPr lang="ko-KR" altLang="en-US" dirty="0"/>
              <a:t>과 같은 모델을 고편향성을 가졌다고 함 </a:t>
            </a:r>
            <a:r>
              <a:rPr lang="en-US" altLang="ko-KR" dirty="0"/>
              <a:t>(</a:t>
            </a:r>
            <a:r>
              <a:rPr lang="ko-KR" altLang="en-US" dirty="0"/>
              <a:t>매우 단순화된 모델로 지나치게 한 방향성으로 치우침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Degree15</a:t>
            </a:r>
            <a:r>
              <a:rPr lang="ko-KR" altLang="en-US" dirty="0"/>
              <a:t>와 같은 모델을 고분산성을 가졌다고 함</a:t>
            </a:r>
            <a:r>
              <a:rPr lang="en-US" altLang="ko-KR" dirty="0"/>
              <a:t>(</a:t>
            </a:r>
            <a:r>
              <a:rPr lang="ko-KR" altLang="en-US" dirty="0"/>
              <a:t>학습데이터 하나하나의 특성을 반영하면서 매우 복잡한 모델이 되었고 높은 변동성을 가짐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일반적으로 편향이 높으면 분산이 낮아짐 </a:t>
            </a:r>
            <a:r>
              <a:rPr lang="en-US" altLang="ko-KR" dirty="0"/>
              <a:t>-&gt;</a:t>
            </a:r>
            <a:r>
              <a:rPr lang="ko-KR" altLang="en-US" dirty="0"/>
              <a:t>과소적합</a:t>
            </a:r>
            <a:endParaRPr lang="en-US" altLang="ko-KR" dirty="0"/>
          </a:p>
          <a:p>
            <a:r>
              <a:rPr lang="ko-KR" altLang="en-US" dirty="0"/>
              <a:t>분산이 높으면 편향이 낮아짐 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 err="1">
                <a:sym typeface="Wingdings" panose="05000000000000000000" pitchFamily="2" charset="2"/>
              </a:rPr>
              <a:t>과적합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9469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7786E-C20D-6841-A949-B5B9F88E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Trade-off between Bias and Variance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5296798-CEB2-F44B-87B9-FC9910B83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036" y="2141537"/>
            <a:ext cx="5063964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DF288D-E4C6-DF41-8364-EE12206CE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11" y="2955115"/>
            <a:ext cx="11544300" cy="31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99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50BCA-9AB8-874D-ABF5-D88043802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Preprocessing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EFBD90-F8F4-094E-92BC-70F9A2183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Example of DACON</a:t>
            </a:r>
          </a:p>
          <a:p>
            <a:r>
              <a:rPr kumimoji="1" lang="en-US" altLang="ko-KR" dirty="0"/>
              <a:t>Importance of data Preprocessing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79430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7786E-C20D-6841-A949-B5B9F88E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Multicollinearity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AB8F95-4584-C748-BB11-41636A96F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What is Multicollinearity?</a:t>
            </a:r>
          </a:p>
          <a:p>
            <a:r>
              <a:rPr kumimoji="1" lang="en-US" altLang="ko-KR" dirty="0"/>
              <a:t>How to check Multicollinearity?</a:t>
            </a:r>
          </a:p>
          <a:p>
            <a:r>
              <a:rPr kumimoji="1" lang="en-US" altLang="ko-KR" dirty="0"/>
              <a:t>Solution for Multicollinearity Issue</a:t>
            </a:r>
          </a:p>
        </p:txBody>
      </p:sp>
    </p:spTree>
    <p:extLst>
      <p:ext uri="{BB962C8B-B14F-4D97-AF65-F5344CB8AC3E}">
        <p14:creationId xmlns:p14="http://schemas.microsoft.com/office/powerpoint/2010/main" val="405302309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7786E-C20D-6841-A949-B5B9F88E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Multicollinearity – What is Multicollinearity?</a:t>
            </a:r>
            <a:endParaRPr kumimoji="1"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AEC8BB2-ED3B-D045-9B06-E9AAA783A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수리적으로 어떤 독립 변수가 다른 독립변수들과 완벽한 선형 독립이 아닌 경우</a:t>
            </a:r>
            <a:endParaRPr lang="en-US" altLang="ko-KR" dirty="0"/>
          </a:p>
          <a:p>
            <a:r>
              <a:rPr lang="ko-KR" altLang="en-US" dirty="0"/>
              <a:t>즉 회귀 분석에서 사용된 모형의 일부 설명 변수가 다른 설명 변수와 상관 정도가 높아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데이터 분석 시 부정적인 영향을 미치는 현상</a:t>
            </a:r>
            <a:r>
              <a:rPr lang="en-US" altLang="ko-KR" dirty="0"/>
              <a:t>(</a:t>
            </a:r>
            <a:r>
              <a:rPr lang="ko-KR" altLang="en-US" dirty="0"/>
              <a:t>어처구니 없는 해석을 하게 </a:t>
            </a:r>
            <a:r>
              <a:rPr lang="ko-KR" altLang="en-US" dirty="0" err="1"/>
              <a:t>될수도</a:t>
            </a:r>
            <a:r>
              <a:rPr lang="ko-KR" altLang="en-US" dirty="0"/>
              <a:t> 있음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일반적으로 회귀 분석에서는 설명 변수끼리 서로 독립이라고 가정</a:t>
            </a:r>
            <a:endParaRPr lang="en-US" altLang="ko-KR" dirty="0"/>
          </a:p>
          <a:p>
            <a:r>
              <a:rPr lang="ko-KR" altLang="en-US" dirty="0"/>
              <a:t>하지만 두 설명 변수가 서로에게 영향을 주고 있다면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학업성취도를 종속 변수 </a:t>
            </a:r>
            <a:r>
              <a:rPr lang="en-US" altLang="ko-KR" dirty="0"/>
              <a:t>Y</a:t>
            </a:r>
            <a:r>
              <a:rPr lang="ko-KR" altLang="en-US" dirty="0"/>
              <a:t>로</a:t>
            </a:r>
          </a:p>
          <a:p>
            <a:r>
              <a:rPr lang="en-US" altLang="ko-KR" dirty="0"/>
              <a:t>X1</a:t>
            </a:r>
            <a:r>
              <a:rPr lang="ko-KR" altLang="en-US" dirty="0"/>
              <a:t>은 일평균 음주량</a:t>
            </a:r>
          </a:p>
          <a:p>
            <a:r>
              <a:rPr lang="en-US" altLang="ko-KR" dirty="0"/>
              <a:t>X2</a:t>
            </a:r>
            <a:r>
              <a:rPr lang="ko-KR" altLang="en-US" dirty="0"/>
              <a:t>는 혈중 알코올 농도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6361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7786E-C20D-6841-A949-B5B9F88E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Multicollinearity – What is Multicollinearity?</a:t>
            </a:r>
            <a:endParaRPr kumimoji="1"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FB96A35-FCD0-2748-8373-EEC8EF00E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언뜻 보면 </a:t>
            </a:r>
            <a:r>
              <a:rPr lang="en-US" altLang="ko-KR" dirty="0"/>
              <a:t>x1 x2 </a:t>
            </a:r>
            <a:r>
              <a:rPr lang="ko-KR" altLang="en-US" dirty="0"/>
              <a:t>아주 좋은 설명변수로 보임</a:t>
            </a:r>
          </a:p>
          <a:p>
            <a:r>
              <a:rPr lang="ko-KR" altLang="en-US" dirty="0"/>
              <a:t>일평균 음주량이나 혈중 알코올 농도가 높을수록 학업 성취도가 낮아질 것으로</a:t>
            </a:r>
          </a:p>
          <a:p>
            <a:r>
              <a:rPr lang="ko-KR" altLang="en-US" dirty="0"/>
              <a:t>추측되기 때문</a:t>
            </a:r>
            <a:endParaRPr lang="en-US" altLang="ko-KR" dirty="0"/>
          </a:p>
          <a:p>
            <a:r>
              <a:rPr lang="ko-KR" altLang="en-US" dirty="0"/>
              <a:t>하지만 이 회귀모형 아주 큰 문제 </a:t>
            </a:r>
            <a:r>
              <a:rPr lang="en-US" altLang="ko-KR" dirty="0"/>
              <a:t>-&gt; </a:t>
            </a:r>
            <a:r>
              <a:rPr lang="ko-KR" altLang="en-US" dirty="0" err="1"/>
              <a:t>다중공선성</a:t>
            </a:r>
            <a:endParaRPr lang="ko-KR" altLang="en-US" dirty="0"/>
          </a:p>
          <a:p>
            <a:r>
              <a:rPr lang="ko-KR" altLang="en-US" dirty="0"/>
              <a:t>일평균 음주량</a:t>
            </a:r>
            <a:r>
              <a:rPr lang="en-US" altLang="ko-KR" dirty="0"/>
              <a:t>(X1), </a:t>
            </a:r>
            <a:r>
              <a:rPr lang="ko-KR" altLang="en-US" dirty="0"/>
              <a:t>혈중 알코올 농도</a:t>
            </a:r>
            <a:r>
              <a:rPr lang="en-US" altLang="ko-KR" dirty="0"/>
              <a:t>(X2)</a:t>
            </a:r>
            <a:r>
              <a:rPr lang="ko-KR" altLang="en-US" dirty="0"/>
              <a:t>가 완벽하게 서로 독립이지 않음</a:t>
            </a:r>
          </a:p>
          <a:p>
            <a:r>
              <a:rPr lang="ko-KR" altLang="en-US" dirty="0"/>
              <a:t>사실 둘 사이에는 아주 큰 상관관계 존재</a:t>
            </a:r>
            <a:endParaRPr lang="en-US" altLang="ko-KR" dirty="0"/>
          </a:p>
          <a:p>
            <a:r>
              <a:rPr lang="ko-KR" altLang="en-US" dirty="0"/>
              <a:t>이 모형 그대로 회귀분석을 진행을 하면</a:t>
            </a:r>
          </a:p>
          <a:p>
            <a:r>
              <a:rPr lang="en-US" altLang="ko-KR" dirty="0"/>
              <a:t>X1</a:t>
            </a:r>
            <a:r>
              <a:rPr lang="ko-KR" altLang="en-US" dirty="0"/>
              <a:t>혹은 </a:t>
            </a:r>
            <a:r>
              <a:rPr lang="en-US" altLang="ko-KR" dirty="0"/>
              <a:t>X2 </a:t>
            </a:r>
            <a:r>
              <a:rPr lang="ko-KR" altLang="en-US" dirty="0" err="1"/>
              <a:t>둘중</a:t>
            </a:r>
            <a:r>
              <a:rPr lang="ko-KR" altLang="en-US" dirty="0"/>
              <a:t> 하나는 유의한 변수로 </a:t>
            </a:r>
            <a:r>
              <a:rPr lang="ko-KR" altLang="en-US" dirty="0" err="1"/>
              <a:t>드러날것</a:t>
            </a:r>
            <a:endParaRPr lang="ko-KR" altLang="en-US" dirty="0"/>
          </a:p>
          <a:p>
            <a:r>
              <a:rPr lang="ko-KR" altLang="en-US" dirty="0"/>
              <a:t>하지만 하나는 몹시 불안정한 </a:t>
            </a:r>
            <a:r>
              <a:rPr lang="ko-KR" altLang="en-US" dirty="0" err="1"/>
              <a:t>계수값을</a:t>
            </a:r>
            <a:r>
              <a:rPr lang="ko-KR" altLang="en-US" dirty="0"/>
              <a:t> </a:t>
            </a:r>
            <a:r>
              <a:rPr lang="ko-KR" altLang="en-US" dirty="0" err="1"/>
              <a:t>보여줄것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WHY? </a:t>
            </a:r>
            <a:r>
              <a:rPr lang="ko-KR" altLang="en-US" dirty="0"/>
              <a:t>회귀 분석을 </a:t>
            </a:r>
            <a:r>
              <a:rPr lang="ko-KR" altLang="en-US" dirty="0" err="1"/>
              <a:t>할때에는</a:t>
            </a:r>
            <a:r>
              <a:rPr lang="ko-KR" altLang="en-US" dirty="0"/>
              <a:t> 모든 독립변수들이 각각 종속 변수를 정확하게 </a:t>
            </a:r>
            <a:r>
              <a:rPr lang="ko-KR" altLang="en-US" dirty="0" err="1"/>
              <a:t>설명해줘야함</a:t>
            </a:r>
            <a:endParaRPr lang="ko-KR" altLang="en-US" dirty="0"/>
          </a:p>
          <a:p>
            <a:r>
              <a:rPr lang="ko-KR" altLang="en-US" dirty="0"/>
              <a:t>하지만 </a:t>
            </a:r>
            <a:r>
              <a:rPr lang="ko-KR" altLang="en-US" dirty="0" err="1"/>
              <a:t>여기선</a:t>
            </a:r>
            <a:r>
              <a:rPr lang="ko-KR" altLang="en-US" dirty="0"/>
              <a:t> </a:t>
            </a:r>
            <a:r>
              <a:rPr lang="en-US" altLang="ko-KR" dirty="0"/>
              <a:t>X1</a:t>
            </a:r>
            <a:r>
              <a:rPr lang="ko-KR" altLang="en-US" dirty="0"/>
              <a:t>이 설명하는 부분을 </a:t>
            </a:r>
            <a:r>
              <a:rPr lang="en-US" altLang="ko-KR" dirty="0"/>
              <a:t>X2 </a:t>
            </a:r>
            <a:r>
              <a:rPr lang="ko-KR" altLang="en-US" dirty="0"/>
              <a:t>또한 설명해주고 있음</a:t>
            </a:r>
          </a:p>
        </p:txBody>
      </p:sp>
    </p:spTree>
    <p:extLst>
      <p:ext uri="{BB962C8B-B14F-4D97-AF65-F5344CB8AC3E}">
        <p14:creationId xmlns:p14="http://schemas.microsoft.com/office/powerpoint/2010/main" val="39178763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7786E-C20D-6841-A949-B5B9F88E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Multicollinearity – What is Multicollinearity?</a:t>
            </a:r>
            <a:endParaRPr kumimoji="1"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DB8EDD-9F08-F846-BCFD-6EA832F52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이처럼 </a:t>
            </a:r>
            <a:r>
              <a:rPr lang="ko-KR" altLang="en-US" dirty="0" err="1"/>
              <a:t>다중공선성이</a:t>
            </a:r>
            <a:r>
              <a:rPr lang="ko-KR" altLang="en-US" dirty="0"/>
              <a:t> 생기면 해당되는 변수들 각각의 설명력이 </a:t>
            </a:r>
            <a:r>
              <a:rPr lang="ko-KR" altLang="en-US" dirty="0" err="1"/>
              <a:t>약해짐</a:t>
            </a:r>
            <a:endParaRPr lang="ko-KR" altLang="en-US" dirty="0"/>
          </a:p>
          <a:p>
            <a:r>
              <a:rPr lang="ko-KR" altLang="en-US" dirty="0"/>
              <a:t>이는 표준오차 증가로 여실히 </a:t>
            </a:r>
            <a:r>
              <a:rPr lang="ko-KR" altLang="en-US" dirty="0" err="1"/>
              <a:t>들어남</a:t>
            </a:r>
            <a:endParaRPr lang="en-US" altLang="ko-KR" dirty="0"/>
          </a:p>
          <a:p>
            <a:r>
              <a:rPr lang="ko-KR" altLang="en-US" dirty="0"/>
              <a:t>앞선 예시에서의 독립 변수 </a:t>
            </a:r>
            <a:r>
              <a:rPr lang="en-US" altLang="ko-KR" dirty="0"/>
              <a:t>X1 X2</a:t>
            </a:r>
            <a:r>
              <a:rPr lang="ko-KR" altLang="en-US" dirty="0"/>
              <a:t>는 각각 회귀 계수를 가지고 이는 각각의 독립변수가 어느 정도의 영향력을 미치는가를 나타냄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Y=2X1+3X2</a:t>
            </a:r>
          </a:p>
          <a:p>
            <a:r>
              <a:rPr lang="ko-KR" altLang="en-US" dirty="0"/>
              <a:t>얼마나 유의한 식인가를 알기 위해 각 계수들에 대한 가설검정을 진행</a:t>
            </a:r>
          </a:p>
          <a:p>
            <a:r>
              <a:rPr lang="ko-KR" altLang="en-US" dirty="0" err="1"/>
              <a:t>귀무가설을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회귀 계수</a:t>
            </a:r>
            <a:r>
              <a:rPr lang="en-US" altLang="ko-KR" dirty="0"/>
              <a:t>=0'</a:t>
            </a:r>
            <a:r>
              <a:rPr lang="ko-KR" altLang="en-US" dirty="0"/>
              <a:t>이라고 설정하고 이를 기각하면 그 회귀 계수가 유의미하다고 </a:t>
            </a:r>
          </a:p>
          <a:p>
            <a:r>
              <a:rPr lang="ko-KR" altLang="en-US" dirty="0"/>
              <a:t>판단함</a:t>
            </a:r>
            <a:r>
              <a:rPr lang="en-US" altLang="ko-KR" dirty="0"/>
              <a:t>(p-value</a:t>
            </a:r>
            <a:r>
              <a:rPr lang="ko-KR" altLang="en-US" dirty="0"/>
              <a:t>가 유의 수준보다 </a:t>
            </a:r>
            <a:r>
              <a:rPr lang="ko-KR" altLang="en-US" dirty="0" err="1"/>
              <a:t>작아야함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76645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7786E-C20D-6841-A949-B5B9F88E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Multicollinearity – What is Multicollinearity?</a:t>
            </a:r>
            <a:endParaRPr kumimoji="1"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DA7A263-E538-EB41-9F31-23AD65034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p-value</a:t>
            </a:r>
            <a:r>
              <a:rPr lang="ko-KR" altLang="en-US" dirty="0"/>
              <a:t>를  구하기 위한 </a:t>
            </a:r>
            <a:r>
              <a:rPr lang="ko-KR" altLang="en-US" dirty="0" err="1"/>
              <a:t>검정통계량</a:t>
            </a:r>
            <a:r>
              <a:rPr lang="en-US" altLang="ko-KR" dirty="0"/>
              <a:t>=</a:t>
            </a:r>
            <a:r>
              <a:rPr lang="ko-KR" altLang="en-US" dirty="0"/>
              <a:t>추정된 회귀 계수</a:t>
            </a:r>
            <a:r>
              <a:rPr lang="en-US" altLang="ko-KR" dirty="0"/>
              <a:t>-0/</a:t>
            </a:r>
            <a:r>
              <a:rPr lang="ko-KR" altLang="en-US" dirty="0"/>
              <a:t>그 계수의 표준오차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검정통계량의</a:t>
            </a:r>
            <a:r>
              <a:rPr lang="ko-KR" altLang="en-US" dirty="0"/>
              <a:t> 절대값이 클 수록 </a:t>
            </a:r>
            <a:r>
              <a:rPr lang="en-US" altLang="ko-KR" dirty="0"/>
              <a:t>p-value</a:t>
            </a:r>
            <a:r>
              <a:rPr lang="ko-KR" altLang="en-US" dirty="0"/>
              <a:t>는 작아져서 </a:t>
            </a:r>
            <a:r>
              <a:rPr lang="ko-KR" altLang="en-US" dirty="0" err="1"/>
              <a:t>귀무가설을</a:t>
            </a:r>
            <a:r>
              <a:rPr lang="ko-KR" altLang="en-US" dirty="0"/>
              <a:t> 기각할 수 있게 된다</a:t>
            </a:r>
          </a:p>
          <a:p>
            <a:r>
              <a:rPr lang="ko-KR" altLang="en-US" dirty="0"/>
              <a:t>앞선 예시에서 </a:t>
            </a:r>
            <a:r>
              <a:rPr lang="en-US" altLang="ko-KR" dirty="0"/>
              <a:t>X1</a:t>
            </a:r>
            <a:r>
              <a:rPr lang="ko-KR" altLang="en-US" dirty="0"/>
              <a:t>은 유의한 통계량으로 </a:t>
            </a:r>
            <a:r>
              <a:rPr lang="ko-KR" altLang="en-US" dirty="0" err="1"/>
              <a:t>들어날것임</a:t>
            </a:r>
            <a:endParaRPr lang="ko-KR" altLang="en-US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X2</a:t>
            </a:r>
            <a:r>
              <a:rPr lang="ko-KR" altLang="en-US" dirty="0"/>
              <a:t>가 설명할 부분을 </a:t>
            </a:r>
            <a:r>
              <a:rPr lang="en-US" altLang="ko-KR" dirty="0"/>
              <a:t>X1</a:t>
            </a:r>
            <a:r>
              <a:rPr lang="ko-KR" altLang="en-US" dirty="0"/>
              <a:t>이 가져갔기 때문에 </a:t>
            </a:r>
            <a:r>
              <a:rPr lang="en-US" altLang="ko-KR" dirty="0"/>
              <a:t>X2</a:t>
            </a:r>
            <a:r>
              <a:rPr lang="ko-KR" altLang="en-US" dirty="0"/>
              <a:t>의 설명력이 작아지게 된다</a:t>
            </a:r>
          </a:p>
          <a:p>
            <a:r>
              <a:rPr lang="ko-KR" altLang="en-US" dirty="0"/>
              <a:t>그래서 </a:t>
            </a:r>
            <a:r>
              <a:rPr lang="ko-KR" altLang="en-US" dirty="0" err="1"/>
              <a:t>쓸모없어진</a:t>
            </a:r>
            <a:r>
              <a:rPr lang="ko-KR" altLang="en-US" dirty="0"/>
              <a:t> </a:t>
            </a:r>
            <a:r>
              <a:rPr lang="en-US" altLang="ko-KR" dirty="0"/>
              <a:t>X2</a:t>
            </a:r>
            <a:r>
              <a:rPr lang="ko-KR" altLang="en-US" dirty="0"/>
              <a:t>의 </a:t>
            </a:r>
            <a:r>
              <a:rPr lang="en-US" altLang="ko-KR" dirty="0"/>
              <a:t>p-value</a:t>
            </a:r>
            <a:r>
              <a:rPr lang="ko-KR" altLang="en-US" dirty="0"/>
              <a:t>가 커서 유의수준을 </a:t>
            </a:r>
            <a:r>
              <a:rPr lang="ko-KR" altLang="en-US" dirty="0" err="1"/>
              <a:t>넘길것이고</a:t>
            </a:r>
            <a:endParaRPr lang="ko-KR" altLang="en-US" dirty="0"/>
          </a:p>
          <a:p>
            <a:r>
              <a:rPr lang="ko-KR" altLang="en-US" dirty="0"/>
              <a:t>검정 통계량의 절대값이 </a:t>
            </a:r>
            <a:r>
              <a:rPr lang="ko-KR" altLang="en-US" dirty="0" err="1"/>
              <a:t>작은것임</a:t>
            </a:r>
            <a:endParaRPr lang="ko-KR" altLang="en-US" dirty="0"/>
          </a:p>
          <a:p>
            <a:r>
              <a:rPr lang="ko-KR" altLang="en-US" dirty="0"/>
              <a:t>검정 통계량의 절대값이 </a:t>
            </a:r>
            <a:r>
              <a:rPr lang="ko-KR" altLang="en-US" dirty="0" err="1"/>
              <a:t>작으려면</a:t>
            </a:r>
            <a:r>
              <a:rPr lang="ko-KR" altLang="en-US" dirty="0"/>
              <a:t> 위의 식처럼 표준오차가 </a:t>
            </a:r>
            <a:r>
              <a:rPr lang="ko-KR" altLang="en-US" dirty="0" err="1"/>
              <a:t>커야함</a:t>
            </a:r>
            <a:endParaRPr lang="ko-KR" altLang="en-US" dirty="0"/>
          </a:p>
          <a:p>
            <a:r>
              <a:rPr lang="ko-KR" altLang="en-US" dirty="0"/>
              <a:t>이게 </a:t>
            </a:r>
            <a:r>
              <a:rPr lang="ko-KR" altLang="en-US" dirty="0" err="1"/>
              <a:t>다중공선성으로</a:t>
            </a:r>
            <a:r>
              <a:rPr lang="ko-KR" altLang="en-US" dirty="0"/>
              <a:t> 인해 서로 상관관계가 있는 변수들 중 몇몇의 표준 오차가 커지는 이유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0261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7786E-C20D-6841-A949-B5B9F88E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Multicollinearity – How to check Multicollinearity?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AB8F95-4584-C748-BB11-41636A96F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AB8B53-37C3-C147-BA5A-68A14A4F7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35" y="2038598"/>
            <a:ext cx="101917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051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7786E-C20D-6841-A949-B5B9F88E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Multicollinearity – How to check Multicollinearity?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AB8F95-4584-C748-BB11-41636A96F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E4D159-303E-F74A-8148-2AFA50A2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775" y="1538833"/>
            <a:ext cx="5098141" cy="492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8113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7786E-C20D-6841-A949-B5B9F88E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Multicollinearity – How to check Multicollinearity?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44A9DAB-EC94-9844-91F6-F40F57582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4931" y="1825625"/>
            <a:ext cx="48221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468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7786E-C20D-6841-A949-B5B9F88E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Multicollinearity – How to check Multicollinearity?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F60435A-3F20-1942-B103-8D5C9ED17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ED132F-A8BE-4D4A-964C-AAECD5CEB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8" y="1141877"/>
            <a:ext cx="9296400" cy="55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166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7786E-C20D-6841-A949-B5B9F88E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Multicollinearity – Solution for Multicollinearity Issue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BB33EA2-AD49-944D-899C-B36FBE24C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  <a:endParaRPr lang="en-US" altLang="ko-KR" dirty="0"/>
          </a:p>
          <a:p>
            <a:r>
              <a:rPr lang="ko-KR" altLang="en-US" dirty="0"/>
              <a:t>의존적인 변수 삭제</a:t>
            </a:r>
            <a:endParaRPr lang="en-US" altLang="ko-KR" dirty="0"/>
          </a:p>
          <a:p>
            <a:r>
              <a:rPr lang="en-US" altLang="ko-KR" dirty="0"/>
              <a:t>PCA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8688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5C167-BF10-3140-907E-5631AE3E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Preprocessing - Example of DACON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2150B8-229A-4C42-ABCB-EFE62A6CB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00" y="2327469"/>
            <a:ext cx="37084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681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FE2E2-CC89-A441-BE1D-3250B1AC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GraidentDescent</a:t>
            </a:r>
            <a:r>
              <a:rPr kumimoji="1" lang="en-US" altLang="ko-KR" dirty="0"/>
              <a:t> vs OLS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24EB7E-A2E8-B847-8A77-171C7FA70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78015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F39F7-1DA4-EB49-9BA6-E076A733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Code Needed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A5C04-9490-B54D-861B-E1296D2EE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GraidentDescent</a:t>
            </a:r>
            <a:r>
              <a:rPr kumimoji="1" lang="en-US" altLang="ko-KR" dirty="0"/>
              <a:t> vs OLS full code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6092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54D21-3DEA-0F4D-8013-11BB49A511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0208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3EA0EF-260B-0E4F-A5F0-74E3469DFF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김보경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문강석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8575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DA4EB-6F98-8543-B336-DE485ADF4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35FF69-B50A-104F-822A-BAD8DDA17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Regression Regularization Method</a:t>
            </a:r>
          </a:p>
          <a:p>
            <a:r>
              <a:rPr kumimoji="1" lang="en-US" altLang="ko-KR" dirty="0"/>
              <a:t>Logistic Regression</a:t>
            </a:r>
          </a:p>
          <a:p>
            <a:r>
              <a:rPr kumimoji="1" lang="en-US" altLang="ko-KR" dirty="0"/>
              <a:t>Regression Tree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100625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A9AEA-79A3-5042-8416-EC9E5F03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Regression Regularization Method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6204C-F1A4-2E40-8BF9-B49E41883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Reason why we regularize – bias vs variance</a:t>
            </a:r>
          </a:p>
          <a:p>
            <a:r>
              <a:rPr kumimoji="1" lang="en-US" altLang="ko-KR" dirty="0"/>
              <a:t>Ridge</a:t>
            </a:r>
          </a:p>
          <a:p>
            <a:r>
              <a:rPr kumimoji="1" lang="en-US" altLang="ko-KR" dirty="0"/>
              <a:t>Lasso</a:t>
            </a:r>
          </a:p>
          <a:p>
            <a:r>
              <a:rPr kumimoji="1" lang="en-US" altLang="ko-KR" dirty="0"/>
              <a:t>Elastic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219872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5B0ED-D108-0443-B08B-C47276C4E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Regression Regularization Method - Reason why we regularize – bias vs variance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F54A05-0960-B840-A263-AD4F19596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우리는 왜 알고리즘을 사용하는가</a:t>
            </a:r>
            <a:r>
              <a:rPr kumimoji="1" lang="en-US" altLang="ko-Kore-KR" dirty="0"/>
              <a:t>?</a:t>
            </a:r>
          </a:p>
          <a:p>
            <a:r>
              <a:rPr kumimoji="1" lang="en-US" altLang="ko-Kore-KR" dirty="0"/>
              <a:t>TRAIN</a:t>
            </a:r>
            <a:r>
              <a:rPr kumimoji="1" lang="ko-Kore-KR" altLang="en-US"/>
              <a:t> 데이터를 최대한 정확하게 맞추어 보자</a:t>
            </a:r>
          </a:p>
          <a:p>
            <a:r>
              <a:rPr kumimoji="1" lang="ko-Kore-KR" altLang="en-US"/>
              <a:t>왜 </a:t>
            </a:r>
            <a:r>
              <a:rPr kumimoji="1" lang="en-US" altLang="ko-Kore-KR" dirty="0"/>
              <a:t>TEST </a:t>
            </a:r>
            <a:r>
              <a:rPr kumimoji="1" lang="ko-Kore-KR" altLang="en-US"/>
              <a:t>데이터에선 안 좋아지지</a:t>
            </a:r>
            <a:r>
              <a:rPr kumimoji="1" lang="en-US" altLang="ko-Kore-KR" dirty="0"/>
              <a:t>?</a:t>
            </a:r>
            <a:endParaRPr kumimoji="1" lang="ko-Kore-KR" altLang="en-US"/>
          </a:p>
          <a:p>
            <a:r>
              <a:rPr kumimoji="1" lang="ko-Kore-KR" altLang="en-US"/>
              <a:t>실제값과 예측값의 차이를 줄이려고만 하다보니 과적합이 발생</a:t>
            </a:r>
            <a:endParaRPr kumimoji="1" lang="en-US" altLang="ko-Kore-KR" dirty="0"/>
          </a:p>
          <a:p>
            <a:endParaRPr kumimoji="1" lang="en-US" altLang="ko-Kore-KR" b="1" dirty="0"/>
          </a:p>
          <a:p>
            <a:endParaRPr kumimoji="1" lang="ko-Kore-KR" altLang="en-US" b="1"/>
          </a:p>
        </p:txBody>
      </p:sp>
    </p:spTree>
    <p:extLst>
      <p:ext uri="{BB962C8B-B14F-4D97-AF65-F5344CB8AC3E}">
        <p14:creationId xmlns:p14="http://schemas.microsoft.com/office/powerpoint/2010/main" val="13561025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59FFB-2413-114E-AA94-116E23F5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Regression Regularization Method - Reason why we regularize – bias vs variance </a:t>
            </a:r>
            <a:endParaRPr kumimoji="1" lang="ko-KR" altLang="en-US" dirty="0"/>
          </a:p>
        </p:txBody>
      </p:sp>
      <p:pic>
        <p:nvPicPr>
          <p:cNvPr id="65" name="내용 개체 틀 64">
            <a:extLst>
              <a:ext uri="{FF2B5EF4-FFF2-40B4-BE49-F238E27FC236}">
                <a16:creationId xmlns:a16="http://schemas.microsoft.com/office/drawing/2014/main" id="{17681ABD-D430-6C4F-819C-0674F7752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870" y="1825625"/>
            <a:ext cx="77562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310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EF851-D4AF-1046-9D19-5212469C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Regression Regularization Method - Ridge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22D3DEE-0037-5C43-A67C-CBDE13F47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7" t="5800" r="7636" b="5602"/>
          <a:stretch/>
        </p:blipFill>
        <p:spPr>
          <a:xfrm>
            <a:off x="922506" y="1889448"/>
            <a:ext cx="3214718" cy="4106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383D18-511F-2240-A3FC-B717B7222BBF}"/>
                  </a:ext>
                </a:extLst>
              </p:cNvPr>
              <p:cNvSpPr txBox="1"/>
              <p:nvPr/>
            </p:nvSpPr>
            <p:spPr>
              <a:xfrm>
                <a:off x="4380393" y="1889448"/>
                <a:ext cx="7811607" cy="1677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sz="2500" b="0" i="1" smtClean="0">
                              <a:solidFill>
                                <a:srgbClr val="7764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500" b="0" i="1" smtClean="0">
                              <a:solidFill>
                                <a:srgbClr val="7764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sz="2500" b="0" i="1" smtClean="0">
                              <a:solidFill>
                                <a:srgbClr val="7764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kumimoji="1" lang="en-US" altLang="ko-Kore-KR" sz="2500" b="0" i="1" smtClean="0">
                          <a:solidFill>
                            <a:srgbClr val="7764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ko-Kore-KR" sz="2500" b="0" i="1" smtClean="0">
                              <a:solidFill>
                                <a:srgbClr val="7764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ko-Kore-KR" sz="2500" b="0" i="1" smtClean="0">
                              <a:solidFill>
                                <a:srgbClr val="7764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sz="2500" b="0" i="1" smtClean="0">
                              <a:solidFill>
                                <a:srgbClr val="7764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ore-KR" sz="2500" b="0" i="1" smtClean="0">
                              <a:solidFill>
                                <a:srgbClr val="7764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kumimoji="1" lang="en-US" altLang="ko-Kore-KR" sz="2500" b="0" i="1" smtClean="0">
                              <a:solidFill>
                                <a:srgbClr val="77644D"/>
                              </a:solidFill>
                              <a:latin typeface="Cambria Math" panose="02040503050406030204" pitchFamily="18" charset="0"/>
                            </a:rPr>
                            <m:t>( </m:t>
                          </m:r>
                          <m:sSub>
                            <m:sSubPr>
                              <m:ctrlPr>
                                <a:rPr kumimoji="1" lang="en-US" altLang="ko-Kore-KR" sz="2500" b="0" i="1" smtClean="0">
                                  <a:solidFill>
                                    <a:srgbClr val="7764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500" b="0" i="1" smtClean="0">
                                  <a:solidFill>
                                    <a:srgbClr val="7764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2500" b="0" i="1" smtClean="0">
                                  <a:solidFill>
                                    <a:srgbClr val="7764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2500" b="0" i="1" smtClean="0">
                              <a:solidFill>
                                <a:srgbClr val="77644D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ore-KR" sz="2500" b="0" i="1" smtClean="0">
                                  <a:solidFill>
                                    <a:srgbClr val="7764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ore-KR" sz="2500" b="0" i="1" smtClean="0">
                                      <a:solidFill>
                                        <a:srgbClr val="7764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500" b="0" i="1" smtClean="0">
                                      <a:solidFill>
                                        <a:srgbClr val="7764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ore-KR" sz="2500" b="0" i="1" smtClean="0">
                                      <a:solidFill>
                                        <a:srgbClr val="7764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ko-Kore-KR" sz="2500" b="0" i="1" smtClean="0">
                              <a:solidFill>
                                <a:srgbClr val="77644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ko-Kore-KR" sz="2500" b="0" i="1" smtClean="0">
                          <a:solidFill>
                            <a:srgbClr val="7764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ko-Kore-KR" sz="2500" b="0" i="1" smtClean="0">
                              <a:solidFill>
                                <a:srgbClr val="7764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500" b="0" i="1" smtClean="0">
                              <a:solidFill>
                                <a:srgbClr val="7764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kumimoji="1" lang="en-US" altLang="ko-Kore-KR" sz="2500" b="0" i="1" smtClean="0">
                              <a:solidFill>
                                <a:srgbClr val="7764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en-US" altLang="ko-Kore-KR" sz="2500" b="0" i="1" smtClean="0">
                              <a:solidFill>
                                <a:srgbClr val="7764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ko-Kore-KR" sz="2500" b="0" i="1" smtClean="0">
                              <a:solidFill>
                                <a:srgbClr val="77644D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ore-KR" sz="2500" b="0" i="1" smtClean="0">
                              <a:solidFill>
                                <a:srgbClr val="7764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ore-KR" sz="2500" b="0" i="1" smtClean="0">
                              <a:solidFill>
                                <a:srgbClr val="77644D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ore-KR" sz="2500" b="0" i="1" smtClean="0">
                                  <a:solidFill>
                                    <a:srgbClr val="7764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kumimoji="1" lang="en-US" altLang="ko-Kore-KR" sz="2500" b="0" i="1" smtClean="0">
                                      <a:solidFill>
                                        <a:srgbClr val="7764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ore-KR" sz="2500" b="0" i="1" smtClean="0">
                                      <a:solidFill>
                                        <a:srgbClr val="7764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ko-Kore-KR" sz="2500" b="0" i="1" smtClean="0">
                                      <a:solidFill>
                                        <a:srgbClr val="7764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ko-Kore-KR" sz="2500" b="0" i="1" smtClean="0">
                                      <a:solidFill>
                                        <a:srgbClr val="7764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sub>
                              <m:r>
                                <a:rPr kumimoji="1" lang="en-US" altLang="ko-Kore-KR" sz="2500" b="0" i="1" smtClean="0">
                                  <a:solidFill>
                                    <a:srgbClr val="77644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en-US" sz="2500" dirty="0">
                  <a:solidFill>
                    <a:srgbClr val="77644D"/>
                  </a:solidFill>
                </a:endParaRPr>
              </a:p>
              <a:p>
                <a:r>
                  <a:rPr kumimoji="1" lang="en-US" altLang="en-US" sz="2500" dirty="0">
                    <a:solidFill>
                      <a:srgbClr val="77644D"/>
                    </a:solidFill>
                  </a:rPr>
                  <a:t>0에 </a:t>
                </a:r>
                <a:r>
                  <a:rPr kumimoji="1" lang="en-US" altLang="en-US" sz="2500" dirty="0" err="1">
                    <a:solidFill>
                      <a:srgbClr val="77644D"/>
                    </a:solidFill>
                  </a:rPr>
                  <a:t>근접한</a:t>
                </a:r>
                <a:r>
                  <a:rPr kumimoji="1" lang="en-US" altLang="en-US" sz="2500" dirty="0">
                    <a:solidFill>
                      <a:srgbClr val="77644D"/>
                    </a:solidFill>
                  </a:rPr>
                  <a:t> </a:t>
                </a:r>
                <a:r>
                  <a:rPr kumimoji="1" lang="en-US" altLang="en-US" sz="2500" dirty="0" err="1">
                    <a:solidFill>
                      <a:srgbClr val="77644D"/>
                    </a:solidFill>
                  </a:rPr>
                  <a:t>값까지</a:t>
                </a:r>
                <a:r>
                  <a:rPr kumimoji="1" lang="en-US" altLang="en-US" sz="2500" dirty="0">
                    <a:solidFill>
                      <a:srgbClr val="77644D"/>
                    </a:solidFill>
                  </a:rPr>
                  <a:t> </a:t>
                </a:r>
                <a:r>
                  <a:rPr kumimoji="1" lang="en-US" altLang="en-US" sz="2500" dirty="0" err="1">
                    <a:solidFill>
                      <a:srgbClr val="77644D"/>
                    </a:solidFill>
                  </a:rPr>
                  <a:t>가능</a:t>
                </a:r>
                <a:endParaRPr kumimoji="1" lang="en-US" altLang="en-US" sz="2500" dirty="0">
                  <a:solidFill>
                    <a:srgbClr val="77644D"/>
                  </a:solidFill>
                </a:endParaRPr>
              </a:p>
              <a:p>
                <a:r>
                  <a:rPr kumimoji="1" lang="en-US" altLang="en-US" sz="2500" dirty="0" err="1">
                    <a:solidFill>
                      <a:srgbClr val="77644D"/>
                    </a:solidFill>
                  </a:rPr>
                  <a:t>입력</a:t>
                </a:r>
                <a:r>
                  <a:rPr kumimoji="1" lang="en-US" altLang="en-US" sz="2500" dirty="0">
                    <a:solidFill>
                      <a:srgbClr val="77644D"/>
                    </a:solidFill>
                  </a:rPr>
                  <a:t> </a:t>
                </a:r>
                <a:r>
                  <a:rPr kumimoji="1" lang="en-US" altLang="en-US" sz="2500" dirty="0" err="1">
                    <a:solidFill>
                      <a:srgbClr val="77644D"/>
                    </a:solidFill>
                  </a:rPr>
                  <a:t>데이터의</a:t>
                </a:r>
                <a:r>
                  <a:rPr kumimoji="1" lang="en-US" altLang="en-US" sz="2500" dirty="0">
                    <a:solidFill>
                      <a:srgbClr val="77644D"/>
                    </a:solidFill>
                  </a:rPr>
                  <a:t> </a:t>
                </a:r>
                <a:r>
                  <a:rPr kumimoji="1" lang="en-US" altLang="en-US" sz="2500" dirty="0" err="1">
                    <a:solidFill>
                      <a:srgbClr val="77644D"/>
                    </a:solidFill>
                  </a:rPr>
                  <a:t>스케일에</a:t>
                </a:r>
                <a:r>
                  <a:rPr kumimoji="1" lang="en-US" altLang="en-US" sz="2500" dirty="0">
                    <a:solidFill>
                      <a:srgbClr val="77644D"/>
                    </a:solidFill>
                  </a:rPr>
                  <a:t> </a:t>
                </a:r>
                <a:r>
                  <a:rPr kumimoji="1" lang="en-US" altLang="en-US" sz="2500" dirty="0" err="1">
                    <a:solidFill>
                      <a:srgbClr val="77644D"/>
                    </a:solidFill>
                  </a:rPr>
                  <a:t>민감</a:t>
                </a:r>
                <a:endParaRPr kumimoji="1" lang="ko-Kore-KR" altLang="en-US" sz="2500" dirty="0">
                  <a:solidFill>
                    <a:srgbClr val="77644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383D18-511F-2240-A3FC-B717B7222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393" y="1889448"/>
                <a:ext cx="7811607" cy="1677703"/>
              </a:xfrm>
              <a:prstGeom prst="rect">
                <a:avLst/>
              </a:prstGeom>
              <a:blipFill>
                <a:blip r:embed="rId3"/>
                <a:stretch>
                  <a:fillRect l="-1461" t="-81203" b="-72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67442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2CCA0-7A95-5646-A09B-F4F3168D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Regression Regularization Method - Lasso</a:t>
            </a:r>
            <a:endParaRPr kumimoji="1"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38BE3F-4774-664B-8E7F-68A00CB5EBAF}"/>
              </a:ext>
            </a:extLst>
          </p:cNvPr>
          <p:cNvGrpSpPr/>
          <p:nvPr/>
        </p:nvGrpSpPr>
        <p:grpSpPr>
          <a:xfrm>
            <a:off x="838200" y="2393003"/>
            <a:ext cx="3097491" cy="3788781"/>
            <a:chOff x="457200" y="3731386"/>
            <a:chExt cx="5374815" cy="533932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B8F2240-221C-C94A-B188-CFEE28274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51" t="5800" r="48710" b="5602"/>
            <a:stretch/>
          </p:blipFill>
          <p:spPr>
            <a:xfrm>
              <a:off x="650415" y="3847437"/>
              <a:ext cx="5181600" cy="522327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D7E4FAB-FCCB-FD45-8F7E-63ABDA0F060A}"/>
                </a:ext>
              </a:extLst>
            </p:cNvPr>
            <p:cNvSpPr/>
            <p:nvPr/>
          </p:nvSpPr>
          <p:spPr>
            <a:xfrm>
              <a:off x="457200" y="3731386"/>
              <a:ext cx="2349494" cy="101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B05F95-E8AA-3C48-BE93-8494CE829518}"/>
                  </a:ext>
                </a:extLst>
              </p:cNvPr>
              <p:cNvSpPr txBox="1"/>
              <p:nvPr/>
            </p:nvSpPr>
            <p:spPr>
              <a:xfrm>
                <a:off x="3935691" y="2475353"/>
                <a:ext cx="7137399" cy="1052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sSub>
                            <m:sSubPr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en-US" sz="2000" dirty="0"/>
              </a:p>
              <a:p>
                <a:r>
                  <a:rPr kumimoji="1" lang="en-US" altLang="ko-KR" sz="2000" dirty="0"/>
                  <a:t>0</a:t>
                </a:r>
                <a:r>
                  <a:rPr kumimoji="1" lang="ko-KR" altLang="en-US" sz="2000" dirty="0" err="1"/>
                  <a:t>으로</a:t>
                </a:r>
                <a:r>
                  <a:rPr kumimoji="1" lang="ko-KR" altLang="en-US" sz="2000" dirty="0"/>
                  <a:t> 만들기도 함 </a:t>
                </a:r>
                <a:r>
                  <a:rPr kumimoji="1" lang="en-US" altLang="ko-KR" sz="2000" dirty="0"/>
                  <a:t>=&gt; </a:t>
                </a:r>
                <a:r>
                  <a:rPr kumimoji="1" lang="ko-KR" altLang="en-US" sz="2000" dirty="0"/>
                  <a:t>변수를 선택할 수 있음</a:t>
                </a:r>
                <a:endParaRPr kumimoji="1" lang="en-US" altLang="ko-KR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B05F95-E8AA-3C48-BE93-8494CE829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691" y="2475353"/>
                <a:ext cx="7137399" cy="1052852"/>
              </a:xfrm>
              <a:prstGeom prst="rect">
                <a:avLst/>
              </a:prstGeom>
              <a:blipFill>
                <a:blip r:embed="rId3"/>
                <a:stretch>
                  <a:fillRect l="-1068" t="-100000" b="-117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48517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22EA3-089D-B045-AE3B-700B49D2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Regression Regularization Method - Elastic</a:t>
            </a:r>
            <a:endParaRPr kumimoji="1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AC4F812-7136-A341-83A3-D5F4A321B253}"/>
              </a:ext>
            </a:extLst>
          </p:cNvPr>
          <p:cNvGrpSpPr/>
          <p:nvPr/>
        </p:nvGrpSpPr>
        <p:grpSpPr>
          <a:xfrm>
            <a:off x="2267340" y="2172542"/>
            <a:ext cx="6721018" cy="3657504"/>
            <a:chOff x="6508599" y="3126152"/>
            <a:chExt cx="11084837" cy="4714246"/>
          </a:xfrm>
        </p:grpSpPr>
        <p:pic>
          <p:nvPicPr>
            <p:cNvPr id="5" name="Object 21">
              <a:extLst>
                <a:ext uri="{FF2B5EF4-FFF2-40B4-BE49-F238E27FC236}">
                  <a16:creationId xmlns:a16="http://schemas.microsoft.com/office/drawing/2014/main" id="{5C75311C-A817-764C-BF7F-6973AE7A6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5121" y="3137479"/>
              <a:ext cx="3100777" cy="2017348"/>
            </a:xfrm>
            <a:prstGeom prst="rect">
              <a:avLst/>
            </a:prstGeom>
          </p:spPr>
        </p:pic>
        <p:sp>
          <p:nvSpPr>
            <p:cNvPr id="6" name="Object 25">
              <a:extLst>
                <a:ext uri="{FF2B5EF4-FFF2-40B4-BE49-F238E27FC236}">
                  <a16:creationId xmlns:a16="http://schemas.microsoft.com/office/drawing/2014/main" id="{1EDC04B8-2711-7744-897D-19806595E029}"/>
                </a:ext>
              </a:extLst>
            </p:cNvPr>
            <p:cNvSpPr txBox="1"/>
            <p:nvPr/>
          </p:nvSpPr>
          <p:spPr>
            <a:xfrm>
              <a:off x="6876743" y="3397983"/>
              <a:ext cx="3385386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000" dirty="0">
                  <a:solidFill>
                    <a:srgbClr val="77644D"/>
                  </a:solidFill>
                  <a:latin typeface="Noto Sans CJK KR Bold" pitchFamily="34" charset="0"/>
                </a:rPr>
                <a:t>alpha</a:t>
              </a:r>
              <a:endParaRPr lang="en-US" sz="3000" dirty="0"/>
            </a:p>
          </p:txBody>
        </p:sp>
        <p:sp>
          <p:nvSpPr>
            <p:cNvPr id="7" name="Object 26">
              <a:extLst>
                <a:ext uri="{FF2B5EF4-FFF2-40B4-BE49-F238E27FC236}">
                  <a16:creationId xmlns:a16="http://schemas.microsoft.com/office/drawing/2014/main" id="{2CFB5141-5FEE-A74D-B87C-FECA3D828555}"/>
                </a:ext>
              </a:extLst>
            </p:cNvPr>
            <p:cNvSpPr txBox="1"/>
            <p:nvPr/>
          </p:nvSpPr>
          <p:spPr>
            <a:xfrm>
              <a:off x="6508599" y="4137395"/>
              <a:ext cx="4069130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규제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부분의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가중치를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얼만큼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설정할지</a:t>
              </a:r>
              <a:endParaRPr lang="en-US" sz="12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endParaRPr>
            </a:p>
            <a:p>
              <a:pPr algn="ctr"/>
              <a:endParaRPr lang="en-US" sz="12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공식문서에서</a:t>
              </a:r>
              <a:endParaRPr lang="en-US" sz="12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0</a:t>
              </a:r>
              <a:r>
                <a:rPr lang="ko-KR" alt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으로</a:t>
              </a:r>
              <a:r>
                <a:rPr lang="ko-KR" alt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ko-KR" alt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둔후</a:t>
              </a:r>
              <a:r>
                <a:rPr lang="ko-KR" alt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ko-KR" alt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라쏘만</a:t>
              </a:r>
              <a:r>
                <a:rPr lang="ko-KR" alt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이용하는 것은 추천</a:t>
              </a:r>
              <a:r>
                <a:rPr lang="en-US" altLang="ko-KR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X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.</a:t>
              </a:r>
              <a:endParaRPr lang="en-US" dirty="0"/>
            </a:p>
          </p:txBody>
        </p:sp>
        <p:grpSp>
          <p:nvGrpSpPr>
            <p:cNvPr id="8" name="그룹 1007">
              <a:extLst>
                <a:ext uri="{FF2B5EF4-FFF2-40B4-BE49-F238E27FC236}">
                  <a16:creationId xmlns:a16="http://schemas.microsoft.com/office/drawing/2014/main" id="{7D0EA7B9-A732-7F45-9066-E1EDAA1FA364}"/>
                </a:ext>
              </a:extLst>
            </p:cNvPr>
            <p:cNvGrpSpPr/>
            <p:nvPr/>
          </p:nvGrpSpPr>
          <p:grpSpPr>
            <a:xfrm>
              <a:off x="9370733" y="3553292"/>
              <a:ext cx="337341" cy="276198"/>
              <a:chOff x="9529933" y="5528761"/>
              <a:chExt cx="337341" cy="276198"/>
            </a:xfrm>
          </p:grpSpPr>
          <p:pic>
            <p:nvPicPr>
              <p:cNvPr id="50" name="Object 27">
                <a:extLst>
                  <a:ext uri="{FF2B5EF4-FFF2-40B4-BE49-F238E27FC236}">
                    <a16:creationId xmlns:a16="http://schemas.microsoft.com/office/drawing/2014/main" id="{4AB5DC7E-59AA-F245-BF23-171FD37F8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29933" y="5528761"/>
                <a:ext cx="337341" cy="276198"/>
              </a:xfrm>
              <a:prstGeom prst="rect">
                <a:avLst/>
              </a:prstGeom>
            </p:spPr>
          </p:pic>
        </p:grpSp>
        <p:grpSp>
          <p:nvGrpSpPr>
            <p:cNvPr id="9" name="그룹 1008">
              <a:extLst>
                <a:ext uri="{FF2B5EF4-FFF2-40B4-BE49-F238E27FC236}">
                  <a16:creationId xmlns:a16="http://schemas.microsoft.com/office/drawing/2014/main" id="{3564F8A9-4B63-2C42-A979-9328AB463517}"/>
                </a:ext>
              </a:extLst>
            </p:cNvPr>
            <p:cNvGrpSpPr/>
            <p:nvPr/>
          </p:nvGrpSpPr>
          <p:grpSpPr>
            <a:xfrm>
              <a:off x="7314520" y="3553292"/>
              <a:ext cx="337341" cy="276198"/>
              <a:chOff x="7286887" y="5528761"/>
              <a:chExt cx="337341" cy="276198"/>
            </a:xfrm>
          </p:grpSpPr>
          <p:pic>
            <p:nvPicPr>
              <p:cNvPr id="49" name="Object 30">
                <a:extLst>
                  <a:ext uri="{FF2B5EF4-FFF2-40B4-BE49-F238E27FC236}">
                    <a16:creationId xmlns:a16="http://schemas.microsoft.com/office/drawing/2014/main" id="{251E9BF9-8B16-1A49-AC4E-87FBF92AE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7286887" y="5528761"/>
                <a:ext cx="337341" cy="276198"/>
              </a:xfrm>
              <a:prstGeom prst="rect">
                <a:avLst/>
              </a:prstGeom>
            </p:spPr>
          </p:pic>
        </p:grpSp>
        <p:pic>
          <p:nvPicPr>
            <p:cNvPr id="10" name="Object 34">
              <a:extLst>
                <a:ext uri="{FF2B5EF4-FFF2-40B4-BE49-F238E27FC236}">
                  <a16:creationId xmlns:a16="http://schemas.microsoft.com/office/drawing/2014/main" id="{8B94B245-4C82-5241-8C80-DE4A1A1B9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22055" y="3126152"/>
              <a:ext cx="3100777" cy="2017348"/>
            </a:xfrm>
            <a:prstGeom prst="rect">
              <a:avLst/>
            </a:prstGeom>
          </p:spPr>
        </p:pic>
        <p:sp>
          <p:nvSpPr>
            <p:cNvPr id="11" name="Object 38">
              <a:extLst>
                <a:ext uri="{FF2B5EF4-FFF2-40B4-BE49-F238E27FC236}">
                  <a16:creationId xmlns:a16="http://schemas.microsoft.com/office/drawing/2014/main" id="{76A52416-5F41-1143-9055-C9646C2374DC}"/>
                </a:ext>
              </a:extLst>
            </p:cNvPr>
            <p:cNvSpPr txBox="1"/>
            <p:nvPr/>
          </p:nvSpPr>
          <p:spPr>
            <a:xfrm>
              <a:off x="10288308" y="3397983"/>
              <a:ext cx="3385386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000" dirty="0">
                  <a:solidFill>
                    <a:srgbClr val="77644D"/>
                  </a:solidFill>
                  <a:latin typeface="Noto Sans CJK KR Bold" pitchFamily="34" charset="0"/>
                  <a:cs typeface="Noto Sans CJK KR Bold" pitchFamily="34" charset="0"/>
                </a:rPr>
                <a:t>l1_ratio</a:t>
              </a:r>
            </a:p>
          </p:txBody>
        </p:sp>
        <p:sp>
          <p:nvSpPr>
            <p:cNvPr id="12" name="Object 39">
              <a:extLst>
                <a:ext uri="{FF2B5EF4-FFF2-40B4-BE49-F238E27FC236}">
                  <a16:creationId xmlns:a16="http://schemas.microsoft.com/office/drawing/2014/main" id="{781683D7-508C-DC48-8290-EB21481C7A31}"/>
                </a:ext>
              </a:extLst>
            </p:cNvPr>
            <p:cNvSpPr txBox="1"/>
            <p:nvPr/>
          </p:nvSpPr>
          <p:spPr>
            <a:xfrm>
              <a:off x="10014510" y="4130704"/>
              <a:ext cx="406913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L1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penalty와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L2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penalty의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비율</a:t>
              </a:r>
              <a:endParaRPr lang="en-US" sz="12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rgbClr val="000000"/>
                  </a:solidFill>
                  <a:latin typeface="Noto Sans CJK KR DemiLight" pitchFamily="34" charset="0"/>
                </a:rPr>
                <a:t>0</a:t>
              </a:r>
              <a:r>
                <a:rPr lang="ko-KR" alt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일시 </a:t>
              </a:r>
              <a:r>
                <a:rPr lang="en-US" altLang="ko-KR" sz="1200" dirty="0">
                  <a:solidFill>
                    <a:srgbClr val="000000"/>
                  </a:solidFill>
                  <a:latin typeface="Noto Sans CJK KR DemiLight" pitchFamily="34" charset="0"/>
                </a:rPr>
                <a:t>L2</a:t>
              </a:r>
              <a:r>
                <a:rPr lang="ko-KR" alt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만</a:t>
              </a:r>
              <a:r>
                <a:rPr lang="en-US" altLang="ko-KR" sz="1200" dirty="0">
                  <a:solidFill>
                    <a:srgbClr val="000000"/>
                  </a:solidFill>
                  <a:latin typeface="Noto Sans CJK KR DemiLight" pitchFamily="34" charset="0"/>
                </a:rPr>
                <a:t>, 1</a:t>
              </a:r>
              <a:r>
                <a:rPr lang="ko-KR" alt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일시 </a:t>
              </a:r>
              <a:r>
                <a:rPr lang="en-US" altLang="ko-KR" sz="1200" dirty="0">
                  <a:solidFill>
                    <a:srgbClr val="000000"/>
                  </a:solidFill>
                  <a:latin typeface="Noto Sans CJK KR DemiLight" pitchFamily="34" charset="0"/>
                </a:rPr>
                <a:t>L1</a:t>
              </a:r>
              <a:r>
                <a:rPr lang="ko-KR" alt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만</a:t>
              </a:r>
              <a:endParaRPr lang="en-US" dirty="0"/>
            </a:p>
          </p:txBody>
        </p:sp>
        <p:grpSp>
          <p:nvGrpSpPr>
            <p:cNvPr id="13" name="그룹 1011">
              <a:extLst>
                <a:ext uri="{FF2B5EF4-FFF2-40B4-BE49-F238E27FC236}">
                  <a16:creationId xmlns:a16="http://schemas.microsoft.com/office/drawing/2014/main" id="{41D7A5AB-B108-1A44-84D8-86713042C2F5}"/>
                </a:ext>
              </a:extLst>
            </p:cNvPr>
            <p:cNvGrpSpPr/>
            <p:nvPr/>
          </p:nvGrpSpPr>
          <p:grpSpPr>
            <a:xfrm>
              <a:off x="10816660" y="3537472"/>
              <a:ext cx="337341" cy="276198"/>
              <a:chOff x="10789894" y="5516222"/>
              <a:chExt cx="337341" cy="276198"/>
            </a:xfrm>
          </p:grpSpPr>
          <p:pic>
            <p:nvPicPr>
              <p:cNvPr id="48" name="Object 43">
                <a:extLst>
                  <a:ext uri="{FF2B5EF4-FFF2-40B4-BE49-F238E27FC236}">
                    <a16:creationId xmlns:a16="http://schemas.microsoft.com/office/drawing/2014/main" id="{705D2362-9C43-FD49-A7D2-74D896B84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0789894" y="5516222"/>
                <a:ext cx="337341" cy="276198"/>
              </a:xfrm>
              <a:prstGeom prst="rect">
                <a:avLst/>
              </a:prstGeom>
            </p:spPr>
          </p:pic>
        </p:grpSp>
        <p:grpSp>
          <p:nvGrpSpPr>
            <p:cNvPr id="14" name="그룹 1012">
              <a:extLst>
                <a:ext uri="{FF2B5EF4-FFF2-40B4-BE49-F238E27FC236}">
                  <a16:creationId xmlns:a16="http://schemas.microsoft.com/office/drawing/2014/main" id="{48DCC620-4FE1-844D-B837-502CDEF52B73}"/>
                </a:ext>
              </a:extLst>
            </p:cNvPr>
            <p:cNvGrpSpPr/>
            <p:nvPr/>
          </p:nvGrpSpPr>
          <p:grpSpPr>
            <a:xfrm>
              <a:off x="14003985" y="3126152"/>
              <a:ext cx="3100777" cy="2017348"/>
              <a:chOff x="14003985" y="3126152"/>
              <a:chExt cx="3100777" cy="5462368"/>
            </a:xfrm>
          </p:grpSpPr>
          <p:pic>
            <p:nvPicPr>
              <p:cNvPr id="46" name="Object 46">
                <a:extLst>
                  <a:ext uri="{FF2B5EF4-FFF2-40B4-BE49-F238E27FC236}">
                    <a16:creationId xmlns:a16="http://schemas.microsoft.com/office/drawing/2014/main" id="{2B360A12-A7BD-B84F-B0D6-A1BBD0BF6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417856" y="483429"/>
                <a:ext cx="6201554" cy="10924736"/>
              </a:xfrm>
              <a:prstGeom prst="rect">
                <a:avLst/>
              </a:prstGeom>
            </p:spPr>
          </p:pic>
          <p:pic>
            <p:nvPicPr>
              <p:cNvPr id="47" name="Object 47">
                <a:extLst>
                  <a:ext uri="{FF2B5EF4-FFF2-40B4-BE49-F238E27FC236}">
                    <a16:creationId xmlns:a16="http://schemas.microsoft.com/office/drawing/2014/main" id="{2379562D-54B6-3F41-AADC-CABD9607E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003985" y="3126152"/>
                <a:ext cx="3100777" cy="5462368"/>
              </a:xfrm>
              <a:prstGeom prst="rect">
                <a:avLst/>
              </a:prstGeom>
            </p:spPr>
          </p:pic>
        </p:grpSp>
        <p:sp>
          <p:nvSpPr>
            <p:cNvPr id="15" name="Object 51">
              <a:extLst>
                <a:ext uri="{FF2B5EF4-FFF2-40B4-BE49-F238E27FC236}">
                  <a16:creationId xmlns:a16="http://schemas.microsoft.com/office/drawing/2014/main" id="{C29CF9A6-3853-E343-A930-8C11F955FBE4}"/>
                </a:ext>
              </a:extLst>
            </p:cNvPr>
            <p:cNvSpPr txBox="1"/>
            <p:nvPr/>
          </p:nvSpPr>
          <p:spPr>
            <a:xfrm>
              <a:off x="13767643" y="3360348"/>
              <a:ext cx="3385386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000" dirty="0" err="1">
                  <a:solidFill>
                    <a:srgbClr val="77644D"/>
                  </a:solidFill>
                  <a:latin typeface="Noto Sans CJK KR Bold" pitchFamily="34" charset="0"/>
                </a:rPr>
                <a:t>fit_intercept</a:t>
              </a:r>
              <a:endParaRPr lang="en-US" sz="3000" dirty="0"/>
            </a:p>
          </p:txBody>
        </p:sp>
        <p:sp>
          <p:nvSpPr>
            <p:cNvPr id="16" name="Object 52">
              <a:extLst>
                <a:ext uri="{FF2B5EF4-FFF2-40B4-BE49-F238E27FC236}">
                  <a16:creationId xmlns:a16="http://schemas.microsoft.com/office/drawing/2014/main" id="{97886A2C-68A9-F94E-B7D5-7BCDB822F8B6}"/>
                </a:ext>
              </a:extLst>
            </p:cNvPr>
            <p:cNvSpPr txBox="1"/>
            <p:nvPr/>
          </p:nvSpPr>
          <p:spPr>
            <a:xfrm>
              <a:off x="13494651" y="4117647"/>
              <a:ext cx="406913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intercept의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유무로</a:t>
              </a:r>
              <a:r>
                <a:rPr lang="en-US" altLang="ko-KR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,</a:t>
              </a:r>
            </a:p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False시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데이터가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중앙으로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이동했다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간주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.</a:t>
              </a:r>
              <a:endParaRPr lang="en-US" dirty="0"/>
            </a:p>
          </p:txBody>
        </p:sp>
        <p:grpSp>
          <p:nvGrpSpPr>
            <p:cNvPr id="17" name="그룹 1013">
              <a:extLst>
                <a:ext uri="{FF2B5EF4-FFF2-40B4-BE49-F238E27FC236}">
                  <a16:creationId xmlns:a16="http://schemas.microsoft.com/office/drawing/2014/main" id="{DC06600F-76CA-FE4C-B3BE-6A36662342EB}"/>
                </a:ext>
              </a:extLst>
            </p:cNvPr>
            <p:cNvGrpSpPr/>
            <p:nvPr/>
          </p:nvGrpSpPr>
          <p:grpSpPr>
            <a:xfrm>
              <a:off x="16540455" y="3552764"/>
              <a:ext cx="337341" cy="276198"/>
              <a:chOff x="16514870" y="5516222"/>
              <a:chExt cx="337341" cy="276198"/>
            </a:xfrm>
          </p:grpSpPr>
          <p:pic>
            <p:nvPicPr>
              <p:cNvPr id="45" name="Object 53">
                <a:extLst>
                  <a:ext uri="{FF2B5EF4-FFF2-40B4-BE49-F238E27FC236}">
                    <a16:creationId xmlns:a16="http://schemas.microsoft.com/office/drawing/2014/main" id="{918EC2F9-7AF8-6C4E-A24F-3767AE88D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514870" y="5516222"/>
                <a:ext cx="337341" cy="276198"/>
              </a:xfrm>
              <a:prstGeom prst="rect">
                <a:avLst/>
              </a:prstGeom>
            </p:spPr>
          </p:pic>
        </p:grpSp>
        <p:grpSp>
          <p:nvGrpSpPr>
            <p:cNvPr id="18" name="그룹 1014">
              <a:extLst>
                <a:ext uri="{FF2B5EF4-FFF2-40B4-BE49-F238E27FC236}">
                  <a16:creationId xmlns:a16="http://schemas.microsoft.com/office/drawing/2014/main" id="{781CCE9A-6ADF-B54A-90B6-1DD7C6CB594C}"/>
                </a:ext>
              </a:extLst>
            </p:cNvPr>
            <p:cNvGrpSpPr/>
            <p:nvPr/>
          </p:nvGrpSpPr>
          <p:grpSpPr>
            <a:xfrm>
              <a:off x="14054400" y="3552764"/>
              <a:ext cx="337341" cy="276198"/>
              <a:chOff x="14271824" y="5516222"/>
              <a:chExt cx="337341" cy="276198"/>
            </a:xfrm>
          </p:grpSpPr>
          <p:pic>
            <p:nvPicPr>
              <p:cNvPr id="44" name="Object 56">
                <a:extLst>
                  <a:ext uri="{FF2B5EF4-FFF2-40B4-BE49-F238E27FC236}">
                    <a16:creationId xmlns:a16="http://schemas.microsoft.com/office/drawing/2014/main" id="{BB477D1D-824B-7240-B071-51DDE3B78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4271824" y="5516222"/>
                <a:ext cx="337341" cy="276198"/>
              </a:xfrm>
              <a:prstGeom prst="rect">
                <a:avLst/>
              </a:prstGeom>
            </p:spPr>
          </p:pic>
        </p:grpSp>
        <p:grpSp>
          <p:nvGrpSpPr>
            <p:cNvPr id="19" name="그룹 1007">
              <a:extLst>
                <a:ext uri="{FF2B5EF4-FFF2-40B4-BE49-F238E27FC236}">
                  <a16:creationId xmlns:a16="http://schemas.microsoft.com/office/drawing/2014/main" id="{9BD9150D-E4B1-D744-923B-372F26968FB3}"/>
                </a:ext>
              </a:extLst>
            </p:cNvPr>
            <p:cNvGrpSpPr/>
            <p:nvPr/>
          </p:nvGrpSpPr>
          <p:grpSpPr>
            <a:xfrm>
              <a:off x="12915251" y="3553292"/>
              <a:ext cx="337341" cy="276198"/>
              <a:chOff x="9529933" y="5528761"/>
              <a:chExt cx="337341" cy="276198"/>
            </a:xfrm>
          </p:grpSpPr>
          <p:pic>
            <p:nvPicPr>
              <p:cNvPr id="43" name="Object 27">
                <a:extLst>
                  <a:ext uri="{FF2B5EF4-FFF2-40B4-BE49-F238E27FC236}">
                    <a16:creationId xmlns:a16="http://schemas.microsoft.com/office/drawing/2014/main" id="{D62AD6A1-A61A-2A47-8387-C4AD9D871A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29933" y="5528761"/>
                <a:ext cx="337341" cy="276198"/>
              </a:xfrm>
              <a:prstGeom prst="rect">
                <a:avLst/>
              </a:prstGeom>
            </p:spPr>
          </p:pic>
        </p:grpSp>
        <p:pic>
          <p:nvPicPr>
            <p:cNvPr id="20" name="Object 21">
              <a:extLst>
                <a:ext uri="{FF2B5EF4-FFF2-40B4-BE49-F238E27FC236}">
                  <a16:creationId xmlns:a16="http://schemas.microsoft.com/office/drawing/2014/main" id="{4AC074A7-2DDF-DF43-9C90-CBD0B7450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5121" y="5823050"/>
              <a:ext cx="3100777" cy="2017348"/>
            </a:xfrm>
            <a:prstGeom prst="rect">
              <a:avLst/>
            </a:prstGeom>
          </p:spPr>
        </p:pic>
        <p:sp>
          <p:nvSpPr>
            <p:cNvPr id="21" name="Object 25">
              <a:extLst>
                <a:ext uri="{FF2B5EF4-FFF2-40B4-BE49-F238E27FC236}">
                  <a16:creationId xmlns:a16="http://schemas.microsoft.com/office/drawing/2014/main" id="{A63DF0BC-E311-DB4B-8E77-9A454910FA3F}"/>
                </a:ext>
              </a:extLst>
            </p:cNvPr>
            <p:cNvSpPr txBox="1"/>
            <p:nvPr/>
          </p:nvSpPr>
          <p:spPr>
            <a:xfrm>
              <a:off x="6876743" y="6083554"/>
              <a:ext cx="3385386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000" dirty="0">
                  <a:solidFill>
                    <a:srgbClr val="77644D"/>
                  </a:solidFill>
                  <a:latin typeface="Noto Sans CJK KR Bold" pitchFamily="34" charset="0"/>
                </a:rPr>
                <a:t>normalize</a:t>
              </a:r>
              <a:endParaRPr lang="en-US" sz="3000" dirty="0"/>
            </a:p>
          </p:txBody>
        </p:sp>
        <p:sp>
          <p:nvSpPr>
            <p:cNvPr id="22" name="Object 26">
              <a:extLst>
                <a:ext uri="{FF2B5EF4-FFF2-40B4-BE49-F238E27FC236}">
                  <a16:creationId xmlns:a16="http://schemas.microsoft.com/office/drawing/2014/main" id="{6DFCE94E-6607-8047-AA0B-6E419EDAB633}"/>
                </a:ext>
              </a:extLst>
            </p:cNvPr>
            <p:cNvSpPr txBox="1"/>
            <p:nvPr/>
          </p:nvSpPr>
          <p:spPr>
            <a:xfrm>
              <a:off x="6508599" y="6822966"/>
              <a:ext cx="4069130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fit_intercept가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False면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무시됨</a:t>
              </a:r>
              <a:endParaRPr lang="en-US" sz="1200" dirty="0">
                <a:solidFill>
                  <a:srgbClr val="000000"/>
                </a:solidFill>
                <a:latin typeface="Noto Sans CJK KR DemiLight" pitchFamily="34" charset="0"/>
              </a:endParaRPr>
            </a:p>
            <a:p>
              <a:pPr algn="ctr"/>
              <a:endParaRPr lang="en-US" sz="1200" dirty="0">
                <a:solidFill>
                  <a:srgbClr val="000000"/>
                </a:solidFill>
                <a:latin typeface="Noto Sans CJK KR DemiLight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회귀적합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전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정규화시킬지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여부로</a:t>
              </a:r>
              <a:endParaRPr lang="en-US" sz="1200" dirty="0">
                <a:solidFill>
                  <a:srgbClr val="000000"/>
                </a:solidFill>
                <a:latin typeface="Noto Sans CJK KR DemiLight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평균을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빼주고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L2-norm으로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나누어주게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됨</a:t>
              </a:r>
              <a:endParaRPr lang="en-US" dirty="0"/>
            </a:p>
          </p:txBody>
        </p:sp>
        <p:grpSp>
          <p:nvGrpSpPr>
            <p:cNvPr id="23" name="그룹 1007">
              <a:extLst>
                <a:ext uri="{FF2B5EF4-FFF2-40B4-BE49-F238E27FC236}">
                  <a16:creationId xmlns:a16="http://schemas.microsoft.com/office/drawing/2014/main" id="{2BE27F0E-85FA-3C42-B653-A05F522E64A2}"/>
                </a:ext>
              </a:extLst>
            </p:cNvPr>
            <p:cNvGrpSpPr/>
            <p:nvPr/>
          </p:nvGrpSpPr>
          <p:grpSpPr>
            <a:xfrm>
              <a:off x="9330235" y="6212657"/>
              <a:ext cx="337341" cy="276198"/>
              <a:chOff x="9529933" y="5528761"/>
              <a:chExt cx="337341" cy="276198"/>
            </a:xfrm>
          </p:grpSpPr>
          <p:pic>
            <p:nvPicPr>
              <p:cNvPr id="42" name="Object 27">
                <a:extLst>
                  <a:ext uri="{FF2B5EF4-FFF2-40B4-BE49-F238E27FC236}">
                    <a16:creationId xmlns:a16="http://schemas.microsoft.com/office/drawing/2014/main" id="{E3A726CD-D110-604E-8ACF-B9E25C451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29933" y="5528761"/>
                <a:ext cx="337341" cy="276198"/>
              </a:xfrm>
              <a:prstGeom prst="rect">
                <a:avLst/>
              </a:prstGeom>
            </p:spPr>
          </p:pic>
        </p:grpSp>
        <p:grpSp>
          <p:nvGrpSpPr>
            <p:cNvPr id="24" name="그룹 1008">
              <a:extLst>
                <a:ext uri="{FF2B5EF4-FFF2-40B4-BE49-F238E27FC236}">
                  <a16:creationId xmlns:a16="http://schemas.microsoft.com/office/drawing/2014/main" id="{D67BC2AC-5283-664F-9E67-5111ACEE8992}"/>
                </a:ext>
              </a:extLst>
            </p:cNvPr>
            <p:cNvGrpSpPr/>
            <p:nvPr/>
          </p:nvGrpSpPr>
          <p:grpSpPr>
            <a:xfrm>
              <a:off x="7274022" y="6212657"/>
              <a:ext cx="337341" cy="276198"/>
              <a:chOff x="7286887" y="5528761"/>
              <a:chExt cx="337341" cy="276198"/>
            </a:xfrm>
          </p:grpSpPr>
          <p:pic>
            <p:nvPicPr>
              <p:cNvPr id="41" name="Object 30">
                <a:extLst>
                  <a:ext uri="{FF2B5EF4-FFF2-40B4-BE49-F238E27FC236}">
                    <a16:creationId xmlns:a16="http://schemas.microsoft.com/office/drawing/2014/main" id="{FED0182D-3F65-EC40-BB4A-E08860B61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7286887" y="5528761"/>
                <a:ext cx="337341" cy="276198"/>
              </a:xfrm>
              <a:prstGeom prst="rect">
                <a:avLst/>
              </a:prstGeom>
            </p:spPr>
          </p:pic>
        </p:grpSp>
        <p:pic>
          <p:nvPicPr>
            <p:cNvPr id="25" name="Object 34">
              <a:extLst>
                <a:ext uri="{FF2B5EF4-FFF2-40B4-BE49-F238E27FC236}">
                  <a16:creationId xmlns:a16="http://schemas.microsoft.com/office/drawing/2014/main" id="{69DA86D1-D1C4-504F-914E-E125E616D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51867" y="5814292"/>
              <a:ext cx="3100777" cy="2017348"/>
            </a:xfrm>
            <a:prstGeom prst="rect">
              <a:avLst/>
            </a:prstGeom>
          </p:spPr>
        </p:pic>
        <p:sp>
          <p:nvSpPr>
            <p:cNvPr id="26" name="Object 38">
              <a:extLst>
                <a:ext uri="{FF2B5EF4-FFF2-40B4-BE49-F238E27FC236}">
                  <a16:creationId xmlns:a16="http://schemas.microsoft.com/office/drawing/2014/main" id="{237B1005-5897-8649-B617-A25D2674A44A}"/>
                </a:ext>
              </a:extLst>
            </p:cNvPr>
            <p:cNvSpPr txBox="1"/>
            <p:nvPr/>
          </p:nvSpPr>
          <p:spPr>
            <a:xfrm>
              <a:off x="10318120" y="6086123"/>
              <a:ext cx="3385386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3000" dirty="0" err="1">
                  <a:solidFill>
                    <a:srgbClr val="77644D"/>
                  </a:solidFill>
                  <a:latin typeface="Noto Sans CJK KR Bold" pitchFamily="34" charset="0"/>
                  <a:cs typeface="Noto Sans CJK KR Bold" pitchFamily="34" charset="0"/>
                </a:rPr>
                <a:t>tol</a:t>
              </a:r>
              <a:endParaRPr lang="en-US" sz="3000" dirty="0">
                <a:solidFill>
                  <a:srgbClr val="77644D"/>
                </a:solidFill>
                <a:latin typeface="Noto Sans CJK KR Bold" pitchFamily="34" charset="0"/>
                <a:cs typeface="Noto Sans CJK KR Bold" pitchFamily="34" charset="0"/>
              </a:endParaRPr>
            </a:p>
          </p:txBody>
        </p:sp>
        <p:grpSp>
          <p:nvGrpSpPr>
            <p:cNvPr id="27" name="그룹 1011">
              <a:extLst>
                <a:ext uri="{FF2B5EF4-FFF2-40B4-BE49-F238E27FC236}">
                  <a16:creationId xmlns:a16="http://schemas.microsoft.com/office/drawing/2014/main" id="{7248325C-A4A1-4840-88F1-2ECCF85D3C23}"/>
                </a:ext>
              </a:extLst>
            </p:cNvPr>
            <p:cNvGrpSpPr/>
            <p:nvPr/>
          </p:nvGrpSpPr>
          <p:grpSpPr>
            <a:xfrm>
              <a:off x="10846472" y="6225612"/>
              <a:ext cx="337341" cy="276198"/>
              <a:chOff x="10789894" y="5516222"/>
              <a:chExt cx="337341" cy="276198"/>
            </a:xfrm>
          </p:grpSpPr>
          <p:pic>
            <p:nvPicPr>
              <p:cNvPr id="40" name="Object 43">
                <a:extLst>
                  <a:ext uri="{FF2B5EF4-FFF2-40B4-BE49-F238E27FC236}">
                    <a16:creationId xmlns:a16="http://schemas.microsoft.com/office/drawing/2014/main" id="{62D78A4E-1656-314B-B48B-BD0373A63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0789894" y="5516222"/>
                <a:ext cx="337341" cy="276198"/>
              </a:xfrm>
              <a:prstGeom prst="rect">
                <a:avLst/>
              </a:prstGeom>
            </p:spPr>
          </p:pic>
        </p:grpSp>
        <p:grpSp>
          <p:nvGrpSpPr>
            <p:cNvPr id="28" name="그룹 1007">
              <a:extLst>
                <a:ext uri="{FF2B5EF4-FFF2-40B4-BE49-F238E27FC236}">
                  <a16:creationId xmlns:a16="http://schemas.microsoft.com/office/drawing/2014/main" id="{BC18CEAE-7911-9C4E-B0E4-F6FC04BB13AB}"/>
                </a:ext>
              </a:extLst>
            </p:cNvPr>
            <p:cNvGrpSpPr/>
            <p:nvPr/>
          </p:nvGrpSpPr>
          <p:grpSpPr>
            <a:xfrm>
              <a:off x="12945063" y="6241432"/>
              <a:ext cx="337341" cy="276198"/>
              <a:chOff x="9529933" y="5528761"/>
              <a:chExt cx="337341" cy="276198"/>
            </a:xfrm>
          </p:grpSpPr>
          <p:pic>
            <p:nvPicPr>
              <p:cNvPr id="39" name="Object 27">
                <a:extLst>
                  <a:ext uri="{FF2B5EF4-FFF2-40B4-BE49-F238E27FC236}">
                    <a16:creationId xmlns:a16="http://schemas.microsoft.com/office/drawing/2014/main" id="{44029D30-C87F-364C-B9DA-220A61A64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29933" y="5528761"/>
                <a:ext cx="337341" cy="276198"/>
              </a:xfrm>
              <a:prstGeom prst="rect">
                <a:avLst/>
              </a:prstGeom>
            </p:spPr>
          </p:pic>
        </p:grp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113BE030-2C42-A94E-84A2-17A7101321F2}"/>
                </a:ext>
              </a:extLst>
            </p:cNvPr>
            <p:cNvSpPr txBox="1"/>
            <p:nvPr/>
          </p:nvSpPr>
          <p:spPr>
            <a:xfrm>
              <a:off x="10005548" y="6749178"/>
              <a:ext cx="4069130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업데이트가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tol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보다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작을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경우</a:t>
              </a:r>
              <a:endParaRPr lang="en-US" sz="1200" dirty="0">
                <a:solidFill>
                  <a:srgbClr val="000000"/>
                </a:solidFill>
                <a:latin typeface="Noto Sans CJK KR DemiLight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최적화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코드가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dual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gap을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확인하고</a:t>
              </a:r>
              <a:endParaRPr lang="en-US" sz="1200" dirty="0">
                <a:solidFill>
                  <a:srgbClr val="000000"/>
                </a:solidFill>
                <a:latin typeface="Noto Sans CJK KR DemiLight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tol보다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작아질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때까지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진행</a:t>
              </a:r>
              <a:endParaRPr lang="en-US" dirty="0"/>
            </a:p>
          </p:txBody>
        </p:sp>
        <p:grpSp>
          <p:nvGrpSpPr>
            <p:cNvPr id="30" name="그룹 1012">
              <a:extLst>
                <a:ext uri="{FF2B5EF4-FFF2-40B4-BE49-F238E27FC236}">
                  <a16:creationId xmlns:a16="http://schemas.microsoft.com/office/drawing/2014/main" id="{758516E2-076E-954C-A6CC-60C0CB13E9CC}"/>
                </a:ext>
              </a:extLst>
            </p:cNvPr>
            <p:cNvGrpSpPr/>
            <p:nvPr/>
          </p:nvGrpSpPr>
          <p:grpSpPr>
            <a:xfrm>
              <a:off x="14048918" y="5814292"/>
              <a:ext cx="3100777" cy="2017348"/>
              <a:chOff x="14003985" y="3126152"/>
              <a:chExt cx="3100777" cy="5462368"/>
            </a:xfrm>
          </p:grpSpPr>
          <p:pic>
            <p:nvPicPr>
              <p:cNvPr id="37" name="Object 46">
                <a:extLst>
                  <a:ext uri="{FF2B5EF4-FFF2-40B4-BE49-F238E27FC236}">
                    <a16:creationId xmlns:a16="http://schemas.microsoft.com/office/drawing/2014/main" id="{CB45E700-4D79-A24D-A4F2-E002BC7631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417856" y="483429"/>
                <a:ext cx="6201554" cy="10924736"/>
              </a:xfrm>
              <a:prstGeom prst="rect">
                <a:avLst/>
              </a:prstGeom>
            </p:spPr>
          </p:pic>
          <p:pic>
            <p:nvPicPr>
              <p:cNvPr id="38" name="Object 47">
                <a:extLst>
                  <a:ext uri="{FF2B5EF4-FFF2-40B4-BE49-F238E27FC236}">
                    <a16:creationId xmlns:a16="http://schemas.microsoft.com/office/drawing/2014/main" id="{4C1FF480-C8BD-B046-BE07-302A443F9B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003985" y="3126152"/>
                <a:ext cx="3100777" cy="5462368"/>
              </a:xfrm>
              <a:prstGeom prst="rect">
                <a:avLst/>
              </a:prstGeom>
            </p:spPr>
          </p:pic>
        </p:grpSp>
        <p:sp>
          <p:nvSpPr>
            <p:cNvPr id="31" name="Object 51">
              <a:extLst>
                <a:ext uri="{FF2B5EF4-FFF2-40B4-BE49-F238E27FC236}">
                  <a16:creationId xmlns:a16="http://schemas.microsoft.com/office/drawing/2014/main" id="{209C1A8F-80C5-7547-A04A-08D101700B6D}"/>
                </a:ext>
              </a:extLst>
            </p:cNvPr>
            <p:cNvSpPr txBox="1"/>
            <p:nvPr/>
          </p:nvSpPr>
          <p:spPr>
            <a:xfrm>
              <a:off x="13812576" y="6048488"/>
              <a:ext cx="3385386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77644D"/>
                  </a:solidFill>
                  <a:latin typeface="Noto Sans CJK KR Bold" pitchFamily="34" charset="0"/>
                </a:rPr>
                <a:t>selection</a:t>
              </a:r>
              <a:endParaRPr lang="en-US" sz="3000" dirty="0"/>
            </a:p>
          </p:txBody>
        </p:sp>
        <p:sp>
          <p:nvSpPr>
            <p:cNvPr id="32" name="Object 52">
              <a:extLst>
                <a:ext uri="{FF2B5EF4-FFF2-40B4-BE49-F238E27FC236}">
                  <a16:creationId xmlns:a16="http://schemas.microsoft.com/office/drawing/2014/main" id="{E571E1A2-2CB9-5D47-8F1F-07306C195FF6}"/>
                </a:ext>
              </a:extLst>
            </p:cNvPr>
            <p:cNvSpPr txBox="1"/>
            <p:nvPr/>
          </p:nvSpPr>
          <p:spPr>
            <a:xfrm>
              <a:off x="13524306" y="6517102"/>
              <a:ext cx="4069130" cy="12003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cyclic과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random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두값이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있음</a:t>
              </a:r>
              <a:endParaRPr lang="en-US" sz="12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endParaRPr>
            </a:p>
            <a:p>
              <a:pPr algn="ctr"/>
              <a:endParaRPr lang="en-US" sz="1200" dirty="0">
                <a:solidFill>
                  <a:srgbClr val="000000"/>
                </a:solidFill>
                <a:latin typeface="Noto Sans CJK KR DemiLight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random으로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설정할시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Noto Sans CJK KR DemiLight" pitchFamily="34" charset="0"/>
                </a:rPr>
                <a:t>:</a:t>
              </a:r>
            </a:p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변수를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순차적으로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반복하는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대신</a:t>
              </a:r>
              <a:endParaRPr lang="en-US" sz="1200" dirty="0">
                <a:solidFill>
                  <a:srgbClr val="000000"/>
                </a:solidFill>
                <a:latin typeface="Noto Sans CJK KR DemiLight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매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반복에서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random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coefficient가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업데이트</a:t>
              </a:r>
              <a:endParaRPr lang="en-US" sz="1200" dirty="0">
                <a:solidFill>
                  <a:srgbClr val="000000"/>
                </a:solidFill>
                <a:latin typeface="Noto Sans CJK KR DemiLight" pitchFamily="34" charset="0"/>
              </a:endParaRPr>
            </a:p>
            <a:p>
              <a:pPr algn="ctr"/>
              <a:r>
                <a:rPr lang="en-US" altLang="ko-KR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tol</a:t>
              </a:r>
              <a:r>
                <a:rPr lang="ko-KR" alt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이 </a:t>
              </a:r>
              <a:r>
                <a:rPr lang="en-US" altLang="ko-KR" sz="1200" dirty="0">
                  <a:solidFill>
                    <a:srgbClr val="000000"/>
                  </a:solidFill>
                  <a:latin typeface="Noto Sans CJK KR DemiLight" pitchFamily="34" charset="0"/>
                </a:rPr>
                <a:t>0.0001</a:t>
              </a:r>
              <a:r>
                <a:rPr lang="ko-KR" alt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보다 높을 때 빠른 수렴을 도움</a:t>
              </a:r>
              <a:endParaRPr lang="en-US" sz="1200" dirty="0">
                <a:solidFill>
                  <a:srgbClr val="000000"/>
                </a:solidFill>
                <a:latin typeface="Noto Sans CJK KR DemiLight" pitchFamily="34" charset="0"/>
              </a:endParaRPr>
            </a:p>
          </p:txBody>
        </p:sp>
        <p:grpSp>
          <p:nvGrpSpPr>
            <p:cNvPr id="33" name="그룹 1013">
              <a:extLst>
                <a:ext uri="{FF2B5EF4-FFF2-40B4-BE49-F238E27FC236}">
                  <a16:creationId xmlns:a16="http://schemas.microsoft.com/office/drawing/2014/main" id="{C6C1DEAC-D523-9447-A423-6359B07DE0BE}"/>
                </a:ext>
              </a:extLst>
            </p:cNvPr>
            <p:cNvGrpSpPr/>
            <p:nvPr/>
          </p:nvGrpSpPr>
          <p:grpSpPr>
            <a:xfrm>
              <a:off x="16585388" y="6240904"/>
              <a:ext cx="337341" cy="276198"/>
              <a:chOff x="16514870" y="5516222"/>
              <a:chExt cx="337341" cy="276198"/>
            </a:xfrm>
          </p:grpSpPr>
          <p:pic>
            <p:nvPicPr>
              <p:cNvPr id="36" name="Object 53">
                <a:extLst>
                  <a:ext uri="{FF2B5EF4-FFF2-40B4-BE49-F238E27FC236}">
                    <a16:creationId xmlns:a16="http://schemas.microsoft.com/office/drawing/2014/main" id="{613EEFC3-B239-9F4B-B466-EE9A04E7A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514870" y="5516222"/>
                <a:ext cx="337341" cy="276198"/>
              </a:xfrm>
              <a:prstGeom prst="rect">
                <a:avLst/>
              </a:prstGeom>
            </p:spPr>
          </p:pic>
        </p:grpSp>
        <p:grpSp>
          <p:nvGrpSpPr>
            <p:cNvPr id="34" name="그룹 1014">
              <a:extLst>
                <a:ext uri="{FF2B5EF4-FFF2-40B4-BE49-F238E27FC236}">
                  <a16:creationId xmlns:a16="http://schemas.microsoft.com/office/drawing/2014/main" id="{A3DB752C-300A-C645-B0A0-CF60EF75F32A}"/>
                </a:ext>
              </a:extLst>
            </p:cNvPr>
            <p:cNvGrpSpPr/>
            <p:nvPr/>
          </p:nvGrpSpPr>
          <p:grpSpPr>
            <a:xfrm>
              <a:off x="14099333" y="6240904"/>
              <a:ext cx="337341" cy="276198"/>
              <a:chOff x="14271824" y="5516222"/>
              <a:chExt cx="337341" cy="276198"/>
            </a:xfrm>
          </p:grpSpPr>
          <p:pic>
            <p:nvPicPr>
              <p:cNvPr id="35" name="Object 56">
                <a:extLst>
                  <a:ext uri="{FF2B5EF4-FFF2-40B4-BE49-F238E27FC236}">
                    <a16:creationId xmlns:a16="http://schemas.microsoft.com/office/drawing/2014/main" id="{6D273C7B-6BAD-B448-8C1A-01B4E68E5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4271824" y="5516222"/>
                <a:ext cx="337341" cy="276198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내용 개체 틀 50">
                <a:extLst>
                  <a:ext uri="{FF2B5EF4-FFF2-40B4-BE49-F238E27FC236}">
                    <a16:creationId xmlns:a16="http://schemas.microsoft.com/office/drawing/2014/main" id="{44D84E1C-167C-2442-ACFE-76B4B8F1A3FD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̂"/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sub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nary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+(1−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ko-Kore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kumimoji="1" lang="en-US" altLang="ko-Kore-KR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ore-KR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ko-Kore-KR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ko-Kore-KR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nary>
                  </m:oMath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51" name="내용 개체 틀 50">
                <a:extLst>
                  <a:ext uri="{FF2B5EF4-FFF2-40B4-BE49-F238E27FC236}">
                    <a16:creationId xmlns:a16="http://schemas.microsoft.com/office/drawing/2014/main" id="{44D84E1C-167C-2442-ACFE-76B4B8F1A3F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5"/>
                <a:stretch>
                  <a:fillRect l="-603" t="-10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226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FF40C-B347-3542-9F69-91BF0F3F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Preprocessing - Example of DACON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C97253-05C6-7245-B294-6FC71ADD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DCCA6E-C98E-CE4C-916A-021DC2E73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70" y="2002534"/>
            <a:ext cx="10886860" cy="399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587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42472-405F-9041-A11E-1498AADC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LogisticRegression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76957-289B-FF4F-8746-7690FC074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Limitation of Linear Regression</a:t>
            </a:r>
          </a:p>
          <a:p>
            <a:r>
              <a:rPr kumimoji="1" lang="en-US" altLang="ko-KR" dirty="0" err="1"/>
              <a:t>Probit</a:t>
            </a:r>
            <a:r>
              <a:rPr kumimoji="1" lang="en-US" altLang="ko-KR" dirty="0"/>
              <a:t> Regression</a:t>
            </a:r>
          </a:p>
          <a:p>
            <a:r>
              <a:rPr kumimoji="1" lang="en-US" altLang="ko-KR" dirty="0"/>
              <a:t>Logit Regression</a:t>
            </a:r>
          </a:p>
          <a:p>
            <a:r>
              <a:rPr kumimoji="1" lang="en-US" altLang="ko-KR" dirty="0"/>
              <a:t>Logistic Regression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49567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1E108-E7D1-984A-A172-72860F9DC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LogisticRegression</a:t>
            </a:r>
            <a:r>
              <a:rPr kumimoji="1" lang="en-US" altLang="ko-KR" dirty="0"/>
              <a:t> – Limitation of Linear Regression</a:t>
            </a:r>
            <a:endParaRPr kumimoji="1" lang="ko-KR" altLang="en-US" dirty="0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059C5432-1F37-1443-B7DB-019F8C61F8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kumimoji="1" lang="en-US" altLang="ko-Kore-KR" sz="2500" dirty="0"/>
              <a:t>1</a:t>
            </a:r>
            <a:r>
              <a:rPr kumimoji="1" lang="ko-Kore-KR" altLang="en-US" sz="2500" dirty="0"/>
              <a:t>을 넘어서는 값 존재</a:t>
            </a:r>
            <a:r>
              <a:rPr kumimoji="1" lang="ko-KR" altLang="en-US" sz="2500" dirty="0"/>
              <a:t> </a:t>
            </a:r>
            <a:r>
              <a:rPr kumimoji="1" lang="en-US" altLang="ko-KR" sz="2500" dirty="0"/>
              <a:t>-&gt;</a:t>
            </a:r>
            <a:r>
              <a:rPr kumimoji="1" lang="ko-KR" altLang="en-US" sz="2500" dirty="0"/>
              <a:t> </a:t>
            </a:r>
            <a:endParaRPr kumimoji="1" lang="en-US" altLang="ko-KR" sz="2500" dirty="0"/>
          </a:p>
          <a:p>
            <a:pPr>
              <a:defRPr/>
            </a:pPr>
            <a:r>
              <a:rPr kumimoji="1" lang="en-US" altLang="ko-KR" sz="2500" dirty="0"/>
              <a:t>	ex)</a:t>
            </a:r>
            <a:r>
              <a:rPr kumimoji="1" lang="ko-KR" altLang="en-US" sz="2500" dirty="0"/>
              <a:t> 확률이 </a:t>
            </a:r>
            <a:r>
              <a:rPr kumimoji="1" lang="en-US" altLang="ko-KR" sz="2500" dirty="0"/>
              <a:t>1.2</a:t>
            </a:r>
            <a:r>
              <a:rPr kumimoji="1" lang="ko-KR" altLang="en-US" sz="2500" dirty="0"/>
              <a:t>인 경우 혹은 </a:t>
            </a:r>
            <a:r>
              <a:rPr kumimoji="1" lang="en-US" altLang="ko-KR" sz="2500" dirty="0"/>
              <a:t>-</a:t>
            </a:r>
            <a:r>
              <a:rPr kumimoji="1" lang="ko-KR" altLang="en-US" sz="2500" dirty="0"/>
              <a:t> </a:t>
            </a:r>
            <a:r>
              <a:rPr kumimoji="1" lang="en-US" altLang="ko-KR" sz="2500" dirty="0"/>
              <a:t>1.2</a:t>
            </a:r>
            <a:r>
              <a:rPr kumimoji="1" lang="ko-KR" altLang="en-US" sz="2500" dirty="0"/>
              <a:t>인 경우는 어떻게 할 것인가</a:t>
            </a:r>
            <a:r>
              <a:rPr kumimoji="1" lang="en-US" altLang="ko-KR" sz="2500" dirty="0"/>
              <a:t>?</a:t>
            </a:r>
          </a:p>
          <a:p>
            <a:pPr marL="285750" indent="-285750">
              <a:buFont typeface="Arial"/>
              <a:buChar char="•"/>
              <a:defRPr/>
            </a:pPr>
            <a:r>
              <a:rPr kumimoji="1" lang="ko-Kore-KR" altLang="en-US" sz="2500" dirty="0"/>
              <a:t>중간부분에서의 변화가 일정함</a:t>
            </a:r>
            <a:r>
              <a:rPr kumimoji="1" lang="ko-KR" altLang="en-US" sz="2500" dirty="0"/>
              <a:t> </a:t>
            </a:r>
            <a:r>
              <a:rPr kumimoji="1" lang="en-US" altLang="ko-KR" sz="2500" dirty="0"/>
              <a:t>-&gt;</a:t>
            </a:r>
            <a:r>
              <a:rPr kumimoji="1" lang="ko-KR" altLang="en-US" sz="2500" dirty="0"/>
              <a:t> </a:t>
            </a:r>
            <a:endParaRPr kumimoji="1" lang="en-US" altLang="ko-KR" sz="2500" dirty="0"/>
          </a:p>
          <a:p>
            <a:pPr>
              <a:defRPr/>
            </a:pPr>
            <a:r>
              <a:rPr kumimoji="1" lang="en-US" altLang="ko-KR" sz="2500" dirty="0"/>
              <a:t>	ex)</a:t>
            </a:r>
            <a:r>
              <a:rPr kumimoji="1" lang="ko-KR" altLang="en-US" sz="2500" dirty="0"/>
              <a:t> 직관적으로 이해가 가능한가</a:t>
            </a:r>
            <a:r>
              <a:rPr kumimoji="1" lang="en-US" altLang="ko-KR" sz="2500" dirty="0"/>
              <a:t>?</a:t>
            </a:r>
            <a:r>
              <a:rPr kumimoji="1" lang="ko-KR" altLang="en-US" sz="2500" dirty="0"/>
              <a:t> 가령 </a:t>
            </a:r>
            <a:r>
              <a:rPr kumimoji="1" lang="ko-KR" altLang="en-US" sz="2500" dirty="0" err="1"/>
              <a:t>성적분포를</a:t>
            </a:r>
            <a:r>
              <a:rPr kumimoji="1" lang="ko-KR" altLang="en-US" sz="2500" dirty="0"/>
              <a:t> 본다면</a:t>
            </a:r>
          </a:p>
          <a:p>
            <a:pPr marL="0" indent="0">
              <a:buFont typeface="Arial"/>
              <a:buNone/>
              <a:defRPr/>
            </a:pPr>
            <a:r>
              <a:rPr kumimoji="1" lang="en-US" altLang="ko-KR" sz="2500" dirty="0"/>
              <a:t>	</a:t>
            </a:r>
            <a:r>
              <a:rPr kumimoji="1" lang="ko-KR" altLang="en-US" sz="2500" dirty="0"/>
              <a:t>점수가 일정하게 분포가 되어있는가</a:t>
            </a:r>
            <a:r>
              <a:rPr kumimoji="1" lang="en-US" altLang="ko-KR" sz="2500" dirty="0"/>
              <a:t>?</a:t>
            </a:r>
            <a:r>
              <a:rPr kumimoji="1" lang="ko-KR" altLang="en-US" sz="2500" dirty="0"/>
              <a:t> </a:t>
            </a:r>
            <a:r>
              <a:rPr kumimoji="1" lang="en-US" altLang="ko-KR" sz="2500" dirty="0"/>
              <a:t>90-100</a:t>
            </a:r>
            <a:r>
              <a:rPr kumimoji="1" lang="ko-KR" altLang="en-US" sz="2500" dirty="0"/>
              <a:t> </a:t>
            </a:r>
            <a:r>
              <a:rPr kumimoji="1" lang="ko-KR" altLang="en-US" sz="2500" dirty="0" err="1"/>
              <a:t>점대보다</a:t>
            </a:r>
            <a:r>
              <a:rPr kumimoji="1" lang="ko-KR" altLang="en-US" sz="2500" dirty="0"/>
              <a:t> 평균 점수인 </a:t>
            </a:r>
            <a:r>
              <a:rPr kumimoji="1" lang="en-US" altLang="ko-KR" sz="2500" dirty="0"/>
              <a:t>50-60</a:t>
            </a:r>
            <a:r>
              <a:rPr kumimoji="1" lang="ko-KR" altLang="en-US" sz="2500" dirty="0"/>
              <a:t> </a:t>
            </a:r>
            <a:r>
              <a:rPr kumimoji="1" lang="ko-KR" altLang="en-US" sz="2500" dirty="0" err="1"/>
              <a:t>점대가</a:t>
            </a:r>
            <a:r>
              <a:rPr kumimoji="1" lang="ko-KR" altLang="en-US" sz="2500" dirty="0"/>
              <a:t> </a:t>
            </a:r>
            <a:endParaRPr kumimoji="1" lang="en-US" altLang="ko-KR" sz="2500" dirty="0"/>
          </a:p>
          <a:p>
            <a:pPr marL="0" indent="0">
              <a:buFont typeface="Arial"/>
              <a:buNone/>
              <a:defRPr/>
            </a:pPr>
            <a:r>
              <a:rPr kumimoji="1" lang="en-US" altLang="ko-KR" sz="2500" dirty="0"/>
              <a:t>	</a:t>
            </a:r>
            <a:r>
              <a:rPr kumimoji="1" lang="ko-KR" altLang="en-US" sz="2500" dirty="0"/>
              <a:t>훨씬 빈도수가 많지 않을까</a:t>
            </a:r>
            <a:r>
              <a:rPr kumimoji="1" lang="en-US" altLang="ko-KR" sz="2500" dirty="0"/>
              <a:t>?</a:t>
            </a:r>
            <a:r>
              <a:rPr kumimoji="1" lang="ko-KR" altLang="en-US" sz="2500" dirty="0"/>
              <a:t> </a:t>
            </a:r>
            <a:endParaRPr kumimoji="1" lang="en-US" altLang="ko-KR" sz="2500" dirty="0"/>
          </a:p>
          <a:p>
            <a:pPr marL="0" indent="0">
              <a:buFont typeface="Arial"/>
              <a:buNone/>
              <a:defRPr/>
            </a:pPr>
            <a:r>
              <a:rPr kumimoji="1" lang="en-US" altLang="ko-KR" sz="2500" dirty="0"/>
              <a:t>	</a:t>
            </a:r>
            <a:r>
              <a:rPr kumimoji="1" lang="ko-KR" altLang="en-US" sz="2500" dirty="0"/>
              <a:t>즉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구역마다 </a:t>
            </a:r>
            <a:r>
              <a:rPr kumimoji="1" lang="en-US" altLang="ko-KR" sz="2500" dirty="0"/>
              <a:t>x</a:t>
            </a:r>
            <a:r>
              <a:rPr kumimoji="1" lang="ko-KR" altLang="en-US" sz="2500" dirty="0"/>
              <a:t>의 영향력이 같을 리 없다</a:t>
            </a:r>
            <a:r>
              <a:rPr kumimoji="1" lang="en-US" altLang="ko-KR" sz="2500" dirty="0"/>
              <a:t>.</a:t>
            </a:r>
            <a:r>
              <a:rPr kumimoji="1" lang="ko-KR" altLang="en-US" sz="2500" dirty="0"/>
              <a:t> 비현실적이다</a:t>
            </a:r>
            <a:r>
              <a:rPr kumimoji="1" lang="en-US" altLang="ko-KR" sz="2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2903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1E108-E7D1-984A-A172-72860F9DC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LogisticRegression</a:t>
            </a:r>
            <a:r>
              <a:rPr kumimoji="1" lang="en-US" altLang="ko-KR" dirty="0"/>
              <a:t> – Limitation of Linear Regression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A6605D-FE3C-1C45-BC20-B0CA2F012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573"/>
          <a:stretch/>
        </p:blipFill>
        <p:spPr>
          <a:xfrm>
            <a:off x="379414" y="2232400"/>
            <a:ext cx="10974386" cy="2393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2355CD-480E-F84A-91F6-3B5B5C42C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129" r="51859"/>
          <a:stretch/>
        </p:blipFill>
        <p:spPr>
          <a:xfrm>
            <a:off x="7600544" y="3115604"/>
            <a:ext cx="3947188" cy="374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800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D05DD-0D1E-7C4B-826A-8DCDAA21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LogisticRegression</a:t>
            </a:r>
            <a:r>
              <a:rPr kumimoji="1" lang="en-US" altLang="ko-KR" dirty="0"/>
              <a:t> – </a:t>
            </a:r>
            <a:r>
              <a:rPr kumimoji="1" lang="en-US" altLang="ko-KR" dirty="0" err="1"/>
              <a:t>Probit</a:t>
            </a:r>
            <a:r>
              <a:rPr kumimoji="1" lang="en-US" altLang="ko-KR" dirty="0"/>
              <a:t> Regression</a:t>
            </a:r>
            <a:endParaRPr kumimoji="1" lang="ko-KR" altLang="en-US" dirty="0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8378E59A-5078-F64A-BEFD-7176C252A4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2824473" cy="28110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kumimoji="1" lang="ko-KR" altLang="en-US" sz="2500" dirty="0"/>
              <a:t>장점</a:t>
            </a:r>
          </a:p>
          <a:p>
            <a:pPr marL="0" indent="0">
              <a:buFont typeface="Arial"/>
              <a:buNone/>
              <a:defRPr/>
            </a:pPr>
            <a:r>
              <a:rPr kumimoji="1" lang="en-US" altLang="ko-KR" sz="2500" dirty="0"/>
              <a:t>-</a:t>
            </a:r>
            <a:r>
              <a:rPr kumimoji="1" lang="ko-KR" altLang="en-US" sz="2500" dirty="0"/>
              <a:t> 사용하기 쉽다</a:t>
            </a:r>
            <a:r>
              <a:rPr kumimoji="1" lang="en-US" altLang="ko-KR" sz="2500" dirty="0"/>
              <a:t>.</a:t>
            </a:r>
            <a:r>
              <a:rPr kumimoji="1" lang="ko-KR" altLang="en-US" sz="2500" dirty="0"/>
              <a:t> 우리는 이미 </a:t>
            </a:r>
            <a:r>
              <a:rPr kumimoji="1" lang="en-US" altLang="ko-KR" sz="2500" dirty="0"/>
              <a:t>z-value</a:t>
            </a:r>
            <a:r>
              <a:rPr kumimoji="1" lang="ko-KR" altLang="en-US" sz="2500" dirty="0" err="1"/>
              <a:t>를</a:t>
            </a:r>
            <a:r>
              <a:rPr kumimoji="1" lang="ko-KR" altLang="en-US" sz="2500" dirty="0"/>
              <a:t> 알고 있기에 기존의 </a:t>
            </a:r>
            <a:r>
              <a:rPr kumimoji="1" lang="en-US" altLang="ko-KR" sz="2500" dirty="0"/>
              <a:t>z</a:t>
            </a:r>
            <a:r>
              <a:rPr kumimoji="1" lang="ko-KR" altLang="en-US" sz="2500" dirty="0"/>
              <a:t> 표를 보고 계산할 수 있다</a:t>
            </a:r>
            <a:r>
              <a:rPr kumimoji="1" lang="en-US" altLang="ko-KR" sz="2500" dirty="0"/>
              <a:t>.</a:t>
            </a:r>
          </a:p>
          <a:p>
            <a:pPr>
              <a:buFontTx/>
              <a:buChar char="-"/>
              <a:defRPr/>
            </a:pPr>
            <a:r>
              <a:rPr kumimoji="1" lang="ko-KR" altLang="en-US" sz="2500" dirty="0"/>
              <a:t>직관적인 해석이 가능하다</a:t>
            </a:r>
            <a:r>
              <a:rPr kumimoji="1" lang="en-US" altLang="ko-KR" sz="2500" dirty="0"/>
              <a:t>.</a:t>
            </a:r>
            <a:r>
              <a:rPr kumimoji="1" lang="ko-KR" altLang="en-US" sz="2500" dirty="0"/>
              <a:t> </a:t>
            </a:r>
            <a:r>
              <a:rPr kumimoji="1" lang="en-US" altLang="ko-KR" sz="2500" dirty="0"/>
              <a:t>z-value</a:t>
            </a:r>
            <a:r>
              <a:rPr kumimoji="1" lang="ko-KR" altLang="en-US" sz="2500" dirty="0"/>
              <a:t>가 </a:t>
            </a:r>
            <a:r>
              <a:rPr kumimoji="1" lang="en-US" altLang="ko-KR" sz="2500" dirty="0"/>
              <a:t>XB</a:t>
            </a:r>
            <a:r>
              <a:rPr kumimoji="1" lang="ko-KR" altLang="en-US" sz="2500" dirty="0"/>
              <a:t>이기 때문이다</a:t>
            </a:r>
            <a:r>
              <a:rPr kumimoji="1" lang="en-US" altLang="ko-KR" sz="2500" dirty="0"/>
              <a:t>.</a:t>
            </a:r>
          </a:p>
          <a:p>
            <a:pPr marL="285750" indent="-285750">
              <a:buFont typeface="Arial"/>
              <a:buChar char="•"/>
              <a:defRPr/>
            </a:pPr>
            <a:r>
              <a:rPr kumimoji="1" lang="ko-KR" altLang="en-US" sz="2500" dirty="0"/>
              <a:t>단점</a:t>
            </a:r>
          </a:p>
          <a:p>
            <a:pPr marL="0" indent="0">
              <a:buFont typeface="Arial"/>
              <a:buNone/>
              <a:defRPr/>
            </a:pPr>
            <a:r>
              <a:rPr kumimoji="1" lang="en-US" altLang="ko-KR" sz="2500" dirty="0"/>
              <a:t>-</a:t>
            </a:r>
            <a:r>
              <a:rPr kumimoji="1" lang="ko-KR" altLang="en-US" sz="2500" dirty="0"/>
              <a:t> 그런데</a:t>
            </a:r>
            <a:r>
              <a:rPr kumimoji="1" lang="en-US" altLang="ko-KR" sz="2500" dirty="0"/>
              <a:t>,,</a:t>
            </a:r>
            <a:r>
              <a:rPr kumimoji="1" lang="ko-KR" altLang="en-US" sz="2500" dirty="0"/>
              <a:t> </a:t>
            </a:r>
            <a:r>
              <a:rPr kumimoji="1" lang="en-US" altLang="ko-KR" sz="2500" dirty="0"/>
              <a:t>beta0</a:t>
            </a:r>
            <a:r>
              <a:rPr kumimoji="1" lang="ko-KR" altLang="en-US" sz="2500" dirty="0"/>
              <a:t>과 </a:t>
            </a:r>
            <a:r>
              <a:rPr kumimoji="1" lang="en-US" altLang="ko-KR" sz="2500" dirty="0"/>
              <a:t>beta1</a:t>
            </a:r>
            <a:r>
              <a:rPr kumimoji="1" lang="ko-KR" altLang="en-US" sz="2500" dirty="0"/>
              <a:t>의 해석은 어떻게 구하지</a:t>
            </a:r>
            <a:r>
              <a:rPr kumimoji="1" lang="en-US" altLang="ko-KR" sz="2500" dirty="0"/>
              <a:t>?</a:t>
            </a:r>
            <a:r>
              <a:rPr kumimoji="1" lang="ko-KR" altLang="en-US" sz="2500" dirty="0"/>
              <a:t> 해석이 쉽지가 않다</a:t>
            </a:r>
            <a:r>
              <a:rPr kumimoji="1" lang="en-US" altLang="ko-KR" sz="2500" dirty="0"/>
              <a:t>.</a:t>
            </a:r>
          </a:p>
          <a:p>
            <a:pPr marL="0" indent="0">
              <a:buFont typeface="Arial"/>
              <a:buNone/>
              <a:defRPr/>
            </a:pPr>
            <a:r>
              <a:rPr kumimoji="1" lang="en-US" altLang="ko-KR" sz="2500" dirty="0"/>
              <a:t>-&gt;</a:t>
            </a:r>
            <a:r>
              <a:rPr kumimoji="1" lang="ko-KR" altLang="en-US" sz="2500" dirty="0"/>
              <a:t> </a:t>
            </a:r>
            <a:r>
              <a:rPr kumimoji="1" lang="en-US" altLang="ko-KR" sz="2500" dirty="0"/>
              <a:t>logit regression</a:t>
            </a:r>
            <a:r>
              <a:rPr kumimoji="1" lang="ko-KR" altLang="en-US" sz="2500" dirty="0"/>
              <a:t>의 필요성 대두</a:t>
            </a:r>
            <a:r>
              <a:rPr kumimoji="1" lang="en-US" altLang="ko-KR" sz="2500" dirty="0"/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AABA54-393C-424C-9C39-CFF64E9FF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3360" y="4636651"/>
            <a:ext cx="1146864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5312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F8F9C-4365-4B43-9C3C-B5259F818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LogisticRegression</a:t>
            </a:r>
            <a:r>
              <a:rPr kumimoji="1" lang="en-US" altLang="ko-KR" dirty="0"/>
              <a:t> - Logit Regression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968888-3F4C-0644-98B9-03B89AD31EC3}"/>
              </a:ext>
            </a:extLst>
          </p:cNvPr>
          <p:cNvSpPr txBox="1"/>
          <p:nvPr/>
        </p:nvSpPr>
        <p:spPr>
          <a:xfrm>
            <a:off x="1021916" y="2459221"/>
            <a:ext cx="8449749" cy="4770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ore-KR" sz="2500" dirty="0"/>
              <a:t>1. </a:t>
            </a:r>
            <a:r>
              <a:rPr kumimoji="1" lang="ko-Kore-KR" altLang="en-US" sz="2500"/>
              <a:t>성공 또는 실패 와 같이 표현되니 베르누이 분포에서 시작</a:t>
            </a:r>
          </a:p>
        </p:txBody>
      </p:sp>
      <p:pic>
        <p:nvPicPr>
          <p:cNvPr id="5" name="그림 4" descr="텍스트, 시계, 게이지이(가) 표시된 사진  자동 생성된 설명">
            <a:extLst>
              <a:ext uri="{FF2B5EF4-FFF2-40B4-BE49-F238E27FC236}">
                <a16:creationId xmlns:a16="http://schemas.microsoft.com/office/drawing/2014/main" id="{131F7E50-A3FC-074A-8416-F84F6900A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3875" y="3046504"/>
            <a:ext cx="2570231" cy="861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965649-1FEB-4C4B-A486-F29C99EDD47F}"/>
                  </a:ext>
                </a:extLst>
              </p:cNvPr>
              <p:cNvSpPr txBox="1"/>
              <p:nvPr/>
            </p:nvSpPr>
            <p:spPr>
              <a:xfrm>
                <a:off x="1081349" y="4173387"/>
                <a:ext cx="10732893" cy="1585627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sz="25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ko-KR" sz="2500" dirty="0">
                          <a:latin typeface="Cambria Math" panose="02040503050406030204" pitchFamily="18" charset="0"/>
                        </a:rPr>
                        <m:t>. 0 ~ 1 </m:t>
                      </m:r>
                      <m:r>
                        <a:rPr kumimoji="1" lang="ko-KR" altLang="en-US" sz="2500" dirty="0" err="1">
                          <a:latin typeface="Cambria Math" panose="02040503050406030204" pitchFamily="18" charset="0"/>
                        </a:rPr>
                        <m:t>까지의</m:t>
                      </m:r>
                      <m:r>
                        <a:rPr kumimoji="1" lang="ko-KR" altLang="en-US" sz="25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2500" dirty="0">
                          <a:latin typeface="Cambria Math" panose="02040503050406030204" pitchFamily="18" charset="0"/>
                        </a:rPr>
                        <m:t>값만</m:t>
                      </m:r>
                      <m:r>
                        <a:rPr kumimoji="1" lang="ko-KR" altLang="en-US" sz="25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2500" dirty="0">
                          <a:latin typeface="Cambria Math" panose="02040503050406030204" pitchFamily="18" charset="0"/>
                        </a:rPr>
                        <m:t>가지는</m:t>
                      </m:r>
                      <m:r>
                        <a:rPr kumimoji="1" lang="ko-KR" altLang="en-US" sz="25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ar-AE" altLang="ko-Kore-KR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ar-AE" altLang="ko-Kore-KR" sz="25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ar-AE" altLang="ko-Kore-KR" sz="25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ar-AE" altLang="ko-Kore-KR" sz="25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2500" dirty="0" err="1">
                          <a:latin typeface="Cambria Math" panose="02040503050406030204" pitchFamily="18" charset="0"/>
                        </a:rPr>
                        <m:t>를</m:t>
                      </m:r>
                      <m:r>
                        <a:rPr kumimoji="1" lang="ko-KR" altLang="en-US" sz="25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500" dirty="0">
                          <a:latin typeface="Cambria Math" panose="02040503050406030204" pitchFamily="18" charset="0"/>
                        </a:rPr>
                        <m:t>0~</m:t>
                      </m:r>
                      <m:r>
                        <a:rPr kumimoji="1" lang="ko-KR" altLang="en-US" sz="2500" dirty="0">
                          <a:latin typeface="Cambria Math" panose="02040503050406030204" pitchFamily="18" charset="0"/>
                        </a:rPr>
                        <m:t>무한대를</m:t>
                      </m:r>
                      <m:r>
                        <a:rPr kumimoji="1" lang="ko-KR" altLang="en-US" sz="25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2500" dirty="0">
                          <a:latin typeface="Cambria Math" panose="02040503050406030204" pitchFamily="18" charset="0"/>
                        </a:rPr>
                        <m:t>가질</m:t>
                      </m:r>
                      <m:r>
                        <a:rPr kumimoji="1" lang="ko-KR" altLang="en-US" sz="25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2500" dirty="0">
                          <a:latin typeface="Cambria Math" panose="02040503050406030204" pitchFamily="18" charset="0"/>
                        </a:rPr>
                        <m:t>수</m:t>
                      </m:r>
                      <m:r>
                        <a:rPr kumimoji="1" lang="ko-KR" altLang="en-US" sz="25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ko-KR" altLang="en-US" sz="2500" dirty="0">
                          <a:latin typeface="Cambria Math" panose="02040503050406030204" pitchFamily="18" charset="0"/>
                        </a:rPr>
                        <m:t>있게</m:t>
                      </m:r>
                    </m:oMath>
                  </m:oMathPara>
                </a14:m>
                <a:endParaRPr dirty="0"/>
              </a:p>
              <a:p>
                <a:endParaRPr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sz="2500" b="0" i="1" smtClean="0">
                          <a:latin typeface="Cambria Math" panose="02040503050406030204" pitchFamily="18" charset="0"/>
                        </a:rPr>
                        <m:t>𝑜𝑑𝑑𝑠</m:t>
                      </m:r>
                      <m:r>
                        <a:rPr kumimoji="1" lang="en-US" altLang="ko-Kore-KR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ore-K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5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ore-KR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ore-KR" sz="25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ko-Kore-K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5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ore-KR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965649-1FEB-4C4B-A486-F29C99EDD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49" y="4173387"/>
                <a:ext cx="10732893" cy="1585627"/>
              </a:xfrm>
              <a:prstGeom prst="rect">
                <a:avLst/>
              </a:prstGeom>
              <a:blipFill>
                <a:blip r:embed="rId3"/>
                <a:stretch>
                  <a:fillRect l="-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D740099-7BB2-564D-8CAA-2918B87F0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tretch>
            <a:fillRect/>
          </a:stretch>
        </p:blipFill>
        <p:spPr>
          <a:xfrm>
            <a:off x="3454400" y="4557159"/>
            <a:ext cx="8737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00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1E108-E7D1-984A-A172-72860F9DC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LogisticRegression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A24085A-83E1-3747-9A85-3ED9A97B2F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kumimoji="1" lang="en-US" altLang="ko-Kore-KR" dirty="0"/>
                  <a:t>1. </a:t>
                </a:r>
                <a:r>
                  <a:rPr kumimoji="1" lang="ko-Kore-KR" altLang="en-US"/>
                  <a:t>성공 또는 실패 와 같이 표현되니 베르누이 분포에서 시작</a:t>
                </a:r>
              </a:p>
              <a:p>
                <a:r>
                  <a:rPr kumimoji="1" lang="en-US" altLang="ko-Kore-KR" dirty="0"/>
                  <a:t>2</a:t>
                </a:r>
                <a:r>
                  <a:rPr kumimoji="1" lang="en-US" altLang="ko-KR" dirty="0"/>
                  <a:t>. 0 ~ 1 </a:t>
                </a:r>
                <a:r>
                  <a:rPr kumimoji="1" lang="ko-KR" altLang="en-US" dirty="0" err="1"/>
                  <a:t>까지의</a:t>
                </a:r>
                <a:r>
                  <a:rPr kumimoji="1" lang="ko-KR" altLang="en-US" dirty="0"/>
                  <a:t> 값만 가지는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에서 </a:t>
                </a:r>
                <a:r>
                  <a:rPr kumimoji="1" lang="en-US" altLang="ko-KR" dirty="0"/>
                  <a:t>0~</a:t>
                </a:r>
                <a:r>
                  <a:rPr kumimoji="1" lang="ko-KR" altLang="en-US" dirty="0"/>
                  <a:t>무한대가 나오는 함수로 변환</a:t>
                </a:r>
                <a:endParaRPr kumimoji="1" lang="en-US" altLang="ko-KR" dirty="0"/>
              </a:p>
              <a:p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𝑜𝑑𝑑𝑠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en-US" dirty="0"/>
              </a:p>
              <a:p>
                <a:r>
                  <a:rPr kumimoji="1" lang="en-US" altLang="ko-Kore-KR" dirty="0"/>
                  <a:t>3</a:t>
                </a:r>
                <a:r>
                  <a:rPr kumimoji="1" lang="en-US" altLang="ko-KR" dirty="0"/>
                  <a:t>.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 ~ ∞</m:t>
                    </m:r>
                  </m:oMath>
                </a14:m>
                <a:r>
                  <a:rPr kumimoji="1" lang="ko-Kore-KR" altLang="en-US" dirty="0"/>
                  <a:t> 가 나올 수 있게 변환</a:t>
                </a:r>
                <a:endParaRPr kumimoji="1" lang="en-US" altLang="ko-Kore-KR" dirty="0"/>
              </a:p>
              <a:p>
                <a:r>
                  <a:rPr kumimoji="1" lang="ko-Kore-KR" alt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ore-KR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kumimoji="1" lang="en-US" altLang="ko-Kore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ko-Kore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1" lang="en-US" altLang="ko-Kore-KR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kumimoji="1" lang="en-US" altLang="en-US" dirty="0"/>
              </a:p>
              <a:p>
                <a:r>
                  <a:rPr kumimoji="1" lang="en-US" altLang="ko-KR" dirty="0"/>
                  <a:t>4. </a:t>
                </a:r>
                <a:r>
                  <a:rPr kumimoji="1" lang="ko-KR" altLang="en-US" dirty="0"/>
                  <a:t>위 함수의 역함수를 구하면 완성</a:t>
                </a:r>
                <a:r>
                  <a:rPr kumimoji="1" lang="en-US" altLang="ko-KR" dirty="0"/>
                  <a:t>!</a:t>
                </a:r>
                <a:endParaRPr kumimoji="1" lang="en-US" altLang="ko-Kore-KR" dirty="0"/>
              </a:p>
              <a:p>
                <a:r>
                  <a:rPr kumimoji="1" lang="ko-Kore-KR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ko-KR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e>
                              <m:sup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sup>
                            </m:sSup>
                          </m:fName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den>
                    </m:f>
                  </m:oMath>
                </a14:m>
                <a:endParaRPr kumimoji="1" lang="en-US" altLang="en-US" dirty="0"/>
              </a:p>
              <a:p>
                <a:r>
                  <a:rPr kumimoji="1" lang="ko-Kore-KR" altLang="en-US">
                    <a:solidFill>
                      <a:srgbClr val="FF0000"/>
                    </a:solidFill>
                  </a:rPr>
                  <a:t>종속변수가 카테고리 </a:t>
                </a:r>
                <a:r>
                  <a:rPr kumimoji="1" lang="en-US" altLang="ko-Kore-KR" dirty="0">
                    <a:solidFill>
                      <a:srgbClr val="FF0000"/>
                    </a:solidFill>
                  </a:rPr>
                  <a:t>1</a:t>
                </a:r>
                <a:r>
                  <a:rPr kumimoji="1" lang="ko-Kore-KR" altLang="en-US">
                    <a:solidFill>
                      <a:srgbClr val="FF0000"/>
                    </a:solidFill>
                  </a:rPr>
                  <a:t>에 속할 </a:t>
                </a:r>
                <a:r>
                  <a:rPr kumimoji="1" lang="en-US" altLang="ko-Kore-KR" dirty="0">
                    <a:solidFill>
                      <a:srgbClr val="FF0000"/>
                    </a:solidFill>
                  </a:rPr>
                  <a:t>“</a:t>
                </a:r>
                <a:r>
                  <a:rPr kumimoji="1" lang="ko-Kore-KR" altLang="en-US">
                    <a:solidFill>
                      <a:srgbClr val="FF0000"/>
                    </a:solidFill>
                  </a:rPr>
                  <a:t>확률</a:t>
                </a:r>
                <a:r>
                  <a:rPr kumimoji="1" lang="en-US" altLang="ko-Kore-KR" dirty="0">
                    <a:solidFill>
                      <a:srgbClr val="FF0000"/>
                    </a:solidFill>
                  </a:rPr>
                  <a:t>”</a:t>
                </a:r>
                <a:r>
                  <a:rPr kumimoji="1" lang="ko-Kore-KR" altLang="en-US">
                    <a:solidFill>
                      <a:srgbClr val="FF0000"/>
                    </a:solidFill>
                  </a:rPr>
                  <a:t> 을 의미</a:t>
                </a:r>
              </a:p>
              <a:p>
                <a:endParaRPr kumimoji="1" lang="ko-Kore-KR" altLang="en-US" dirty="0"/>
              </a:p>
              <a:p>
                <a:endParaRPr kumimoji="1" lang="ko-Kore-KR" altLang="en-US" dirty="0"/>
              </a:p>
              <a:p>
                <a:endParaRPr kumimoji="1" lang="ko-Kore-KR" altLang="en-US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A24085A-83E1-3747-9A85-3ED9A97B2F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40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93390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F14CE8-6648-2541-90BD-7CCF5B32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Regression Tree</a:t>
            </a:r>
            <a:endParaRPr kumimoji="1"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FE1F5F6-31C9-2F49-989E-29D08C887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5175061"/>
              </p:ext>
            </p:extLst>
          </p:nvPr>
        </p:nvGraphicFramePr>
        <p:xfrm>
          <a:off x="572311" y="2081720"/>
          <a:ext cx="5523689" cy="3453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F2C1858-DF24-2C40-845B-83DFFF13C721}"/>
              </a:ext>
            </a:extLst>
          </p:cNvPr>
          <p:cNvSpPr txBox="1"/>
          <p:nvPr/>
        </p:nvSpPr>
        <p:spPr>
          <a:xfrm>
            <a:off x="5948464" y="3485163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800"/>
              <a:t>각 변수를 이용한 리프로 데이터를 나누고</a:t>
            </a:r>
            <a:endParaRPr kumimoji="1" lang="en-US" altLang="ko-Kore-KR" sz="1800" dirty="0"/>
          </a:p>
          <a:p>
            <a:pPr algn="ctr"/>
            <a:r>
              <a:rPr kumimoji="1" lang="ko-Kore-KR" altLang="en-US" sz="1800"/>
              <a:t>최종적으로 분리된 </a:t>
            </a:r>
            <a:r>
              <a:rPr kumimoji="1" lang="ko-Kore-KR" altLang="en-US" sz="1800">
                <a:solidFill>
                  <a:srgbClr val="00B050"/>
                </a:solidFill>
              </a:rPr>
              <a:t>노드 자체를 특정 카테고리로 예측</a:t>
            </a:r>
            <a:endParaRPr kumimoji="1" lang="ko-Kore-KR" altLang="en-US"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46778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F14CE8-6648-2541-90BD-7CCF5B32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Regression Tree</a:t>
            </a:r>
            <a:endParaRPr kumimoji="1"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12A376-DD69-8144-964C-350BC06175E8}"/>
              </a:ext>
            </a:extLst>
          </p:cNvPr>
          <p:cNvSpPr txBox="1"/>
          <p:nvPr/>
        </p:nvSpPr>
        <p:spPr>
          <a:xfrm>
            <a:off x="274003" y="1690688"/>
            <a:ext cx="1164399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/>
              <a:t>1. A</a:t>
            </a:r>
            <a:r>
              <a:rPr kumimoji="1" lang="ko-KR" altLang="en-US" sz="2500" dirty="0"/>
              <a:t>라는 모델은 전체 데이터의 </a:t>
            </a:r>
            <a:r>
              <a:rPr kumimoji="1" lang="en-US" altLang="ko-KR" sz="2500" dirty="0"/>
              <a:t>target variable</a:t>
            </a:r>
            <a:r>
              <a:rPr kumimoji="1" lang="ko-KR" altLang="en-US" sz="2500" dirty="0"/>
              <a:t>의 평균을 예측</a:t>
            </a:r>
            <a:endParaRPr kumimoji="1" lang="en-US" altLang="ko-KR" sz="2500" dirty="0"/>
          </a:p>
          <a:p>
            <a:r>
              <a:rPr kumimoji="1" lang="en-US" altLang="ko-Kore-KR" sz="2500" dirty="0"/>
              <a:t>&gt; </a:t>
            </a:r>
            <a:r>
              <a:rPr kumimoji="1" lang="ko-Kore-KR" altLang="en-US" sz="2500" dirty="0"/>
              <a:t>실제값 </a:t>
            </a:r>
            <a:r>
              <a:rPr kumimoji="1" lang="en-US" altLang="ko-Kore-KR" sz="2500" dirty="0"/>
              <a:t>– </a:t>
            </a:r>
            <a:r>
              <a:rPr kumimoji="1" lang="ko-Kore-KR" altLang="en-US" sz="2500" dirty="0"/>
              <a:t>예측값</a:t>
            </a:r>
            <a:r>
              <a:rPr kumimoji="1" lang="en-US" altLang="ko-Kore-KR" sz="2500" dirty="0"/>
              <a:t> </a:t>
            </a:r>
            <a:r>
              <a:rPr kumimoji="1" lang="en-US" altLang="ko-KR" sz="2500" dirty="0"/>
              <a:t>= </a:t>
            </a:r>
            <a:r>
              <a:rPr kumimoji="1" lang="ko-KR" altLang="en-US" sz="2500" dirty="0" err="1"/>
              <a:t>잔차</a:t>
            </a:r>
            <a:r>
              <a:rPr kumimoji="1" lang="en-US" altLang="ko-KR" sz="2500" dirty="0"/>
              <a:t>(residual)</a:t>
            </a:r>
            <a:r>
              <a:rPr kumimoji="1" lang="ko-KR" altLang="en-US" sz="2500" dirty="0"/>
              <a:t>을 구함</a:t>
            </a:r>
            <a:endParaRPr kumimoji="1" lang="en-US" altLang="ko-KR" sz="2500" dirty="0"/>
          </a:p>
          <a:p>
            <a:r>
              <a:rPr kumimoji="1" lang="en-US" altLang="ko-KR" sz="2500" dirty="0"/>
              <a:t>2.</a:t>
            </a:r>
            <a:r>
              <a:rPr kumimoji="1" lang="ko-KR" altLang="en-US" sz="2500" dirty="0"/>
              <a:t> </a:t>
            </a:r>
            <a:r>
              <a:rPr kumimoji="1" lang="en-US" altLang="ko-KR" sz="2500" dirty="0"/>
              <a:t>B</a:t>
            </a:r>
            <a:r>
              <a:rPr kumimoji="1" lang="ko-KR" altLang="en-US" sz="2500" dirty="0"/>
              <a:t>모델은 </a:t>
            </a:r>
            <a:r>
              <a:rPr kumimoji="1" lang="en-US" altLang="ko-KR" sz="2500" dirty="0"/>
              <a:t>A</a:t>
            </a:r>
            <a:r>
              <a:rPr kumimoji="1" lang="ko-KR" altLang="en-US" sz="2500" dirty="0"/>
              <a:t>모델 학습에 사용된 </a:t>
            </a:r>
            <a:r>
              <a:rPr kumimoji="1" lang="en-US" altLang="ko-KR" sz="2500" dirty="0"/>
              <a:t>features</a:t>
            </a:r>
            <a:r>
              <a:rPr kumimoji="1" lang="ko-KR" altLang="en-US" sz="2500" dirty="0" err="1"/>
              <a:t>를</a:t>
            </a:r>
            <a:r>
              <a:rPr kumimoji="1" lang="ko-KR" altLang="en-US" sz="2500" dirty="0"/>
              <a:t> 가지고 앞선 </a:t>
            </a:r>
            <a:r>
              <a:rPr kumimoji="1" lang="en-US" altLang="ko-KR" sz="2500" dirty="0"/>
              <a:t>residual </a:t>
            </a:r>
            <a:r>
              <a:rPr kumimoji="1" lang="ko-KR" altLang="en-US" sz="2500" dirty="0"/>
              <a:t>예측</a:t>
            </a:r>
            <a:endParaRPr kumimoji="1" lang="en-US" altLang="ko-KR" sz="2500" dirty="0"/>
          </a:p>
          <a:p>
            <a:r>
              <a:rPr kumimoji="1" lang="en-US" altLang="ko-KR" sz="2500" dirty="0"/>
              <a:t>&gt; </a:t>
            </a:r>
            <a:r>
              <a:rPr kumimoji="1" lang="ko-KR" altLang="en-US" sz="2500" dirty="0" err="1"/>
              <a:t>실제값</a:t>
            </a:r>
            <a:r>
              <a:rPr kumimoji="1" lang="ko-KR" altLang="en-US" sz="2500" dirty="0"/>
              <a:t> </a:t>
            </a:r>
            <a:r>
              <a:rPr kumimoji="1" lang="en-US" altLang="ko-KR" sz="2500" dirty="0"/>
              <a:t>– (A</a:t>
            </a:r>
            <a:r>
              <a:rPr kumimoji="1" lang="ko-KR" altLang="en-US" sz="2500" dirty="0"/>
              <a:t>모델 </a:t>
            </a:r>
            <a:r>
              <a:rPr kumimoji="1" lang="ko-KR" altLang="en-US" sz="2500" dirty="0" err="1"/>
              <a:t>예측값</a:t>
            </a:r>
            <a:r>
              <a:rPr kumimoji="1" lang="ko-KR" altLang="en-US" sz="2500" dirty="0"/>
              <a:t> </a:t>
            </a:r>
            <a:r>
              <a:rPr kumimoji="1" lang="en-US" altLang="ko-KR" sz="2500" dirty="0"/>
              <a:t>+ learning rate*B</a:t>
            </a:r>
            <a:r>
              <a:rPr kumimoji="1" lang="ko-KR" altLang="en-US" sz="2500" dirty="0"/>
              <a:t>모델 </a:t>
            </a:r>
            <a:r>
              <a:rPr kumimoji="1" lang="ko-KR" altLang="en-US" sz="2500" dirty="0" err="1"/>
              <a:t>예측값</a:t>
            </a:r>
            <a:r>
              <a:rPr kumimoji="1" lang="ko-KR" altLang="en-US" sz="2500" dirty="0"/>
              <a:t> 평균</a:t>
            </a:r>
            <a:r>
              <a:rPr kumimoji="1" lang="en-US" altLang="ko-KR" sz="2500" dirty="0"/>
              <a:t>)</a:t>
            </a:r>
            <a:r>
              <a:rPr kumimoji="1" lang="ko-KR" altLang="en-US" sz="2500" dirty="0"/>
              <a:t> </a:t>
            </a:r>
            <a:r>
              <a:rPr kumimoji="1" lang="en-US" altLang="ko-KR" sz="2500" dirty="0"/>
              <a:t>= </a:t>
            </a:r>
            <a:r>
              <a:rPr kumimoji="1" lang="ko-KR" altLang="en-US" sz="2500" dirty="0"/>
              <a:t>새로운</a:t>
            </a:r>
            <a:r>
              <a:rPr kumimoji="1" lang="en-US" altLang="ko-KR" sz="2500" dirty="0"/>
              <a:t> residual</a:t>
            </a:r>
            <a:r>
              <a:rPr kumimoji="1" lang="ko-KR" altLang="en-US" sz="2500" dirty="0"/>
              <a:t>을 구함</a:t>
            </a:r>
            <a:endParaRPr kumimoji="1" lang="en-US" altLang="ko-KR" sz="2500" dirty="0"/>
          </a:p>
          <a:p>
            <a:r>
              <a:rPr kumimoji="1" lang="en-US" altLang="ko-KR" sz="2500" dirty="0"/>
              <a:t>3. C</a:t>
            </a:r>
            <a:r>
              <a:rPr kumimoji="1" lang="ko-KR" altLang="en-US" sz="2500" dirty="0"/>
              <a:t>모델은</a:t>
            </a:r>
            <a:r>
              <a:rPr lang="ko-KR" altLang="en-US" sz="2500" dirty="0"/>
              <a:t> </a:t>
            </a:r>
            <a:r>
              <a:rPr lang="en" altLang="ko-Kore-KR" sz="2500" dirty="0"/>
              <a:t>A</a:t>
            </a:r>
            <a:r>
              <a:rPr lang="ko-KR" altLang="en-US" sz="2500" dirty="0"/>
              <a:t>모델의 학습에 사용했던 </a:t>
            </a:r>
            <a:r>
              <a:rPr lang="en" altLang="ko-Kore-KR" sz="2500" dirty="0"/>
              <a:t>features</a:t>
            </a:r>
            <a:r>
              <a:rPr lang="ko-KR" altLang="en-US" sz="2500" dirty="0" err="1"/>
              <a:t>를</a:t>
            </a:r>
            <a:r>
              <a:rPr lang="ko-KR" altLang="en-US" sz="2500" dirty="0"/>
              <a:t> 가지고 바로 위에서 언급한 새로운 </a:t>
            </a:r>
            <a:r>
              <a:rPr lang="en" altLang="ko-Kore-KR" sz="2500" dirty="0"/>
              <a:t>residual </a:t>
            </a:r>
            <a:r>
              <a:rPr lang="ko-Kore-KR" altLang="en-US" sz="2500" dirty="0"/>
              <a:t>예측</a:t>
            </a:r>
            <a:br>
              <a:rPr lang="en-US" altLang="ko-KR" sz="2500" dirty="0"/>
            </a:br>
            <a:r>
              <a:rPr lang="en-US" altLang="ko-KR" sz="2500" dirty="0"/>
              <a:t>&gt; </a:t>
            </a:r>
            <a:r>
              <a:rPr lang="ko-KR" altLang="en-US" sz="2500" dirty="0" err="1"/>
              <a:t>실제값</a:t>
            </a:r>
            <a:r>
              <a:rPr lang="ko-KR" altLang="en-US" sz="2500" dirty="0"/>
              <a:t> </a:t>
            </a:r>
            <a:r>
              <a:rPr lang="en-US" altLang="ko-KR" sz="2500" dirty="0"/>
              <a:t>- (</a:t>
            </a:r>
            <a:r>
              <a:rPr lang="en" altLang="ko-Kore-KR" sz="2500" dirty="0"/>
              <a:t>A</a:t>
            </a:r>
            <a:r>
              <a:rPr lang="ko-KR" altLang="en-US" sz="2500" dirty="0"/>
              <a:t>모델 </a:t>
            </a:r>
            <a:r>
              <a:rPr lang="ko-KR" altLang="en-US" sz="2500" dirty="0" err="1"/>
              <a:t>예측값</a:t>
            </a:r>
            <a:r>
              <a:rPr lang="ko-KR" altLang="en-US" sz="2500" dirty="0"/>
              <a:t> </a:t>
            </a:r>
            <a:r>
              <a:rPr lang="en-US" altLang="ko-KR" sz="2500" dirty="0"/>
              <a:t>+ </a:t>
            </a:r>
            <a:r>
              <a:rPr lang="en" altLang="ko-Kore-KR" sz="2500" dirty="0" err="1"/>
              <a:t>learning_rate</a:t>
            </a:r>
            <a:r>
              <a:rPr lang="en" altLang="ko-Kore-KR" sz="2500" dirty="0"/>
              <a:t>*B</a:t>
            </a:r>
            <a:r>
              <a:rPr lang="ko-KR" altLang="en-US" sz="2500" dirty="0"/>
              <a:t>모델 </a:t>
            </a:r>
            <a:r>
              <a:rPr lang="ko-KR" altLang="en-US" sz="2500" dirty="0" err="1"/>
              <a:t>예측값</a:t>
            </a:r>
            <a:r>
              <a:rPr lang="ko-KR" altLang="en-US" sz="2500" dirty="0"/>
              <a:t> 평균 </a:t>
            </a:r>
            <a:r>
              <a:rPr lang="en-US" altLang="ko-KR" sz="2500" dirty="0"/>
              <a:t>+ </a:t>
            </a:r>
            <a:r>
              <a:rPr lang="en" altLang="ko-Kore-KR" sz="2500" dirty="0" err="1"/>
              <a:t>learning_rate</a:t>
            </a:r>
            <a:r>
              <a:rPr lang="en" altLang="ko-Kore-KR" sz="2500" dirty="0"/>
              <a:t>*C</a:t>
            </a:r>
            <a:r>
              <a:rPr lang="ko-KR" altLang="en-US" sz="2500" dirty="0"/>
              <a:t>모델 </a:t>
            </a:r>
            <a:r>
              <a:rPr lang="ko-KR" altLang="en-US" sz="2500" dirty="0" err="1"/>
              <a:t>예측값</a:t>
            </a:r>
            <a:r>
              <a:rPr lang="ko-KR" altLang="en-US" sz="2500" dirty="0"/>
              <a:t> 평균</a:t>
            </a:r>
            <a:r>
              <a:rPr lang="en-US" altLang="ko-KR" sz="2500" dirty="0"/>
              <a:t>) = </a:t>
            </a:r>
            <a:r>
              <a:rPr lang="ko-KR" altLang="en-US" sz="2500" dirty="0"/>
              <a:t>새로운 </a:t>
            </a:r>
            <a:r>
              <a:rPr lang="en" altLang="ko-Kore-KR" sz="2500" dirty="0"/>
              <a:t>residual</a:t>
            </a:r>
            <a:r>
              <a:rPr lang="ko-KR" altLang="en-US" sz="2500" dirty="0"/>
              <a:t>을 구함</a:t>
            </a:r>
            <a:endParaRPr lang="en-US" altLang="ko-KR" sz="2500" dirty="0"/>
          </a:p>
          <a:p>
            <a:endParaRPr lang="en-US" altLang="ko-KR" sz="2500" u="sng" dirty="0"/>
          </a:p>
          <a:p>
            <a:r>
              <a:rPr lang="en-US" altLang="ko-KR" sz="2500" dirty="0"/>
              <a:t>	</a:t>
            </a:r>
            <a:r>
              <a:rPr lang="ko-KR" altLang="en-US" sz="2500" u="sng" dirty="0"/>
              <a:t>최종 </a:t>
            </a:r>
            <a:r>
              <a:rPr lang="ko-KR" altLang="en-US" sz="2500" u="sng" dirty="0" err="1"/>
              <a:t>예측값은</a:t>
            </a:r>
            <a:r>
              <a:rPr lang="ko-KR" altLang="en-US" sz="2500" u="sng" dirty="0"/>
              <a:t> 모든 모델의 </a:t>
            </a:r>
            <a:r>
              <a:rPr lang="ko-KR" altLang="en-US" sz="2500" u="sng" dirty="0" err="1"/>
              <a:t>예측값의</a:t>
            </a:r>
            <a:r>
              <a:rPr lang="ko-KR" altLang="en-US" sz="2500" u="sng" dirty="0"/>
              <a:t> </a:t>
            </a:r>
            <a:r>
              <a:rPr lang="en" altLang="ko-Kore-KR" sz="2500" u="sng" dirty="0"/>
              <a:t>weighted sum</a:t>
            </a:r>
            <a:endParaRPr kumimoji="1" lang="en-US" altLang="ko-KR" sz="2500" u="sng" dirty="0"/>
          </a:p>
        </p:txBody>
      </p:sp>
    </p:spTree>
    <p:extLst>
      <p:ext uri="{BB962C8B-B14F-4D97-AF65-F5344CB8AC3E}">
        <p14:creationId xmlns:p14="http://schemas.microsoft.com/office/powerpoint/2010/main" val="178906661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F39F7-1DA4-EB49-9BA6-E076A733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Code Needed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A5C04-9490-B54D-861B-E1296D2EE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34030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2C890-7DD9-F84D-BA2A-9C47AB6194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0215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CE0FAC-5690-8340-B0D5-1254C379B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 err="1"/>
              <a:t>최해원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79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CA62A-CCCD-E243-BA31-D6845520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Preprocessing - Example of DACON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56DC33-23FB-A441-922C-0BE9A446D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1) </a:t>
            </a:r>
            <a:r>
              <a:rPr kumimoji="1" lang="ko-KR" altLang="en-US" dirty="0"/>
              <a:t>이름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분석에 필요하지 않기 때문에 삭제</a:t>
            </a:r>
            <a:endParaRPr kumimoji="1" lang="en-US" altLang="ko-KR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Continent, position, </a:t>
            </a:r>
            <a:r>
              <a:rPr kumimoji="1" lang="en-US" altLang="ko-KR" dirty="0" err="1"/>
              <a:t>prefer_foot</a:t>
            </a:r>
            <a:r>
              <a:rPr kumimoji="1" lang="en-US" altLang="ko-KR" dirty="0"/>
              <a:t> -&gt; </a:t>
            </a:r>
            <a:r>
              <a:rPr kumimoji="1" lang="ko-KR" altLang="en-US" dirty="0"/>
              <a:t>문자열 데이터 </a:t>
            </a:r>
            <a:r>
              <a:rPr kumimoji="1" lang="en-US" altLang="ko-KR" dirty="0"/>
              <a:t>=&gt;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Encoding</a:t>
            </a:r>
            <a:r>
              <a:rPr kumimoji="1" lang="ko-KR" altLang="en-US" dirty="0"/>
              <a:t> 필요</a:t>
            </a:r>
            <a:r>
              <a:rPr kumimoji="1" lang="en-US" altLang="ko-KR" dirty="0"/>
              <a:t>(Label, </a:t>
            </a:r>
            <a:r>
              <a:rPr kumimoji="1" lang="en-US" altLang="ko-KR" dirty="0" err="1"/>
              <a:t>get_dummies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3) </a:t>
            </a:r>
            <a:r>
              <a:rPr kumimoji="1" lang="en-US" altLang="ko-KR" dirty="0" err="1"/>
              <a:t>Stat_overall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Stat_potential</a:t>
            </a:r>
            <a:r>
              <a:rPr kumimoji="1" lang="en-US" altLang="ko-KR" dirty="0"/>
              <a:t> vs </a:t>
            </a:r>
            <a:r>
              <a:rPr kumimoji="1" lang="en-US" altLang="ko-KR" dirty="0" err="1"/>
              <a:t>Stat_skill_moves</a:t>
            </a:r>
            <a:r>
              <a:rPr kumimoji="1" lang="en-US" altLang="ko-KR" dirty="0"/>
              <a:t> -&gt; </a:t>
            </a:r>
            <a:r>
              <a:rPr kumimoji="1" lang="ko-KR" altLang="en-US" dirty="0"/>
              <a:t>비슷한 정보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다른 범위의 데이터 </a:t>
            </a:r>
            <a:r>
              <a:rPr kumimoji="1" lang="en-US" altLang="ko-KR" dirty="0"/>
              <a:t>=&gt;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</a:t>
            </a:r>
            <a:r>
              <a:rPr kumimoji="1" lang="ko-KR" altLang="en-US" dirty="0"/>
              <a:t> 필요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819317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E5991-C833-F64E-BD8F-C2056F13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597338-7A4B-4B41-9BC8-2081A8742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Selecting Theme</a:t>
            </a:r>
          </a:p>
          <a:p>
            <a:r>
              <a:rPr kumimoji="1" lang="en-US" altLang="ko-KR" dirty="0"/>
              <a:t>Making Dataset</a:t>
            </a:r>
          </a:p>
          <a:p>
            <a:r>
              <a:rPr kumimoji="1" lang="en-US" altLang="ko-KR" dirty="0"/>
              <a:t>Modeling</a:t>
            </a:r>
          </a:p>
          <a:p>
            <a:r>
              <a:rPr kumimoji="1" lang="en-US" altLang="ko-KR" dirty="0"/>
              <a:t>Result</a:t>
            </a:r>
          </a:p>
          <a:p>
            <a:r>
              <a:rPr kumimoji="1" lang="en-US" altLang="ko-KR" dirty="0"/>
              <a:t>Ending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68469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02BB2-5F4A-234B-9431-7EC77FC9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Selecting Theme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0D4543-19DD-704E-A90B-921A91AC8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조원의관심사인마케팅분야에서적절한주제를찾기위해논의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A. </a:t>
            </a:r>
            <a:r>
              <a:rPr lang="ko-KR" altLang="en-US" dirty="0"/>
              <a:t>특정 상품이 출시 됐을 때의 고객의 구매 여부 예측 </a:t>
            </a:r>
            <a:endParaRPr lang="ko-KR" altLang="en-US" dirty="0">
              <a:effectLst/>
            </a:endParaRPr>
          </a:p>
          <a:p>
            <a:r>
              <a:rPr lang="en-US" altLang="ko-KR" dirty="0"/>
              <a:t>-&gt; </a:t>
            </a:r>
            <a:r>
              <a:rPr lang="ko-KR" altLang="en-US" dirty="0" err="1"/>
              <a:t>연속형값이아님</a:t>
            </a:r>
            <a:br>
              <a:rPr lang="ko-KR" altLang="en-US" dirty="0"/>
            </a:br>
            <a:r>
              <a:rPr lang="en-US" altLang="ko-KR" dirty="0"/>
              <a:t>B. </a:t>
            </a:r>
            <a:r>
              <a:rPr lang="ko-KR" altLang="en-US" dirty="0"/>
              <a:t>상품의 적정 용량 </a:t>
            </a:r>
            <a:r>
              <a:rPr lang="en-US" altLang="ko-KR" dirty="0"/>
              <a:t>/ </a:t>
            </a:r>
            <a:r>
              <a:rPr lang="ko-KR" altLang="en-US" dirty="0"/>
              <a:t>가격 </a:t>
            </a:r>
            <a:r>
              <a:rPr lang="en-US" altLang="ko-KR" dirty="0"/>
              <a:t>/ </a:t>
            </a:r>
            <a:r>
              <a:rPr lang="ko-KR" altLang="en-US" dirty="0"/>
              <a:t>생산량 예측 </a:t>
            </a:r>
            <a:endParaRPr lang="ko-KR" altLang="en-US" dirty="0">
              <a:effectLst/>
            </a:endParaRPr>
          </a:p>
          <a:p>
            <a:r>
              <a:rPr lang="en-US" altLang="ko-KR" dirty="0"/>
              <a:t>-&gt; </a:t>
            </a:r>
            <a:r>
              <a:rPr lang="ko-KR" altLang="en-US" dirty="0"/>
              <a:t>단순히 값을 예측하는 것은 가능하나</a:t>
            </a:r>
            <a:br>
              <a:rPr lang="ko-KR" altLang="en-US" dirty="0"/>
            </a:br>
            <a:r>
              <a:rPr lang="ko-KR" altLang="en-US" dirty="0"/>
              <a:t>그 값이 최고 효율을 가지는 지는 판단할 수 </a:t>
            </a:r>
            <a:r>
              <a:rPr lang="en-US" altLang="ko-KR" dirty="0"/>
              <a:t>X </a:t>
            </a:r>
            <a:endParaRPr lang="en-US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819250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66340-9D6E-6D4F-B04D-7CE2F57D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Selecting Theme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4FA26-0F72-0A40-B3AE-91785F08C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선별진료소</a:t>
            </a:r>
            <a:r>
              <a:rPr lang="ko-KR" altLang="en-US" dirty="0"/>
              <a:t> 장소 예측</a:t>
            </a:r>
            <a:br>
              <a:rPr lang="ko-KR" altLang="en-US" dirty="0"/>
            </a:br>
            <a:r>
              <a:rPr lang="en-US" altLang="ko-KR" dirty="0"/>
              <a:t>1. </a:t>
            </a:r>
            <a:r>
              <a:rPr lang="ko-KR" altLang="en-US" dirty="0"/>
              <a:t>축적을 통일한 동일한 범위의 정사각형 구역들 </a:t>
            </a:r>
          </a:p>
          <a:p>
            <a:r>
              <a:rPr lang="ko-KR" altLang="en-US" dirty="0"/>
              <a:t>을 설정</a:t>
            </a:r>
            <a:br>
              <a:rPr lang="ko-KR" altLang="en-US" dirty="0"/>
            </a:br>
            <a:r>
              <a:rPr lang="en-US" altLang="ko-KR" dirty="0"/>
              <a:t>2. </a:t>
            </a:r>
            <a:r>
              <a:rPr lang="ko-KR" altLang="en-US" dirty="0"/>
              <a:t>그 안에서 선별진료소와 </a:t>
            </a:r>
            <a:r>
              <a:rPr lang="en-US" altLang="ko-KR" dirty="0"/>
              <a:t>feature</a:t>
            </a:r>
            <a:r>
              <a:rPr lang="ko-KR" altLang="en-US" dirty="0"/>
              <a:t>의 좌표 표시 </a:t>
            </a:r>
            <a:endParaRPr lang="ko-KR" altLang="en-US" dirty="0">
              <a:effectLst/>
            </a:endParaRPr>
          </a:p>
          <a:p>
            <a:r>
              <a:rPr lang="en-US" altLang="ko-KR" dirty="0"/>
              <a:t>3. </a:t>
            </a:r>
            <a:r>
              <a:rPr lang="ko-KR" altLang="en-US" dirty="0"/>
              <a:t>해당 좌표들을 이용해 특정 한 구역의 </a:t>
            </a:r>
            <a:r>
              <a:rPr lang="ko-KR" altLang="en-US" dirty="0" err="1"/>
              <a:t>선별진</a:t>
            </a:r>
            <a:r>
              <a:rPr lang="ko-KR" altLang="en-US" dirty="0"/>
              <a:t> </a:t>
            </a:r>
            <a:r>
              <a:rPr lang="ko-KR" altLang="en-US" dirty="0" err="1"/>
              <a:t>료소</a:t>
            </a:r>
            <a:r>
              <a:rPr lang="ko-KR" altLang="en-US" dirty="0"/>
              <a:t> 위치를 예측 </a:t>
            </a:r>
            <a:endParaRPr lang="ko-KR" altLang="en-US" dirty="0">
              <a:effectLst/>
            </a:endParaRPr>
          </a:p>
          <a:p>
            <a:r>
              <a:rPr lang="en-US" altLang="ko-KR" dirty="0"/>
              <a:t>-&gt; </a:t>
            </a:r>
            <a:r>
              <a:rPr lang="ko-KR" altLang="en-US" dirty="0"/>
              <a:t>그 구역의 실제 </a:t>
            </a:r>
            <a:r>
              <a:rPr lang="ko-KR" altLang="en-US" dirty="0" err="1"/>
              <a:t>선별진료소</a:t>
            </a:r>
            <a:r>
              <a:rPr lang="ko-KR" altLang="en-US" dirty="0"/>
              <a:t> 위치와 동일한지 비교 </a:t>
            </a:r>
            <a:endParaRPr lang="ko-KR" altLang="en-US" dirty="0">
              <a:effectLst/>
            </a:endParaRPr>
          </a:p>
          <a:p>
            <a:endParaRPr kumimoji="1" lang="ko-KR" altLang="en-US" dirty="0"/>
          </a:p>
        </p:txBody>
      </p:sp>
      <p:pic>
        <p:nvPicPr>
          <p:cNvPr id="18433" name="Picture 1" descr="page4image18170480">
            <a:extLst>
              <a:ext uri="{FF2B5EF4-FFF2-40B4-BE49-F238E27FC236}">
                <a16:creationId xmlns:a16="http://schemas.microsoft.com/office/drawing/2014/main" id="{93D3011B-2B8D-CF42-8B06-81A1EA67C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0" y="3482975"/>
            <a:ext cx="47752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78394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ED7E2A-F945-154A-AA75-7B9EDEFAE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Selecting Theme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E8BCE5-E3B3-0846-A853-88A16B350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선별진료소의 위치와 관련이 있을 것으로 보이는 </a:t>
            </a:r>
            <a:r>
              <a:rPr lang="en-US" altLang="ko-KR" dirty="0"/>
              <a:t>feature </a:t>
            </a:r>
            <a:r>
              <a:rPr lang="ko-KR" altLang="en-US" dirty="0"/>
              <a:t>분석 </a:t>
            </a:r>
            <a:r>
              <a:rPr lang="en-US" altLang="ko-KR" dirty="0"/>
              <a:t>A. </a:t>
            </a:r>
            <a:r>
              <a:rPr lang="ko-KR" altLang="en-US" dirty="0"/>
              <a:t>교통수단</a:t>
            </a:r>
            <a:r>
              <a:rPr lang="en-US" altLang="ko-KR" dirty="0"/>
              <a:t>(: </a:t>
            </a:r>
            <a:r>
              <a:rPr lang="ko-KR" altLang="en-US" dirty="0"/>
              <a:t>버스 정류장</a:t>
            </a:r>
            <a:r>
              <a:rPr lang="en-US" altLang="ko-KR" dirty="0"/>
              <a:t>, </a:t>
            </a:r>
            <a:r>
              <a:rPr lang="ko-KR" altLang="en-US" dirty="0"/>
              <a:t>지하철 역 등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altLang="en-US" dirty="0"/>
              <a:t>고층 건물</a:t>
            </a:r>
            <a:r>
              <a:rPr lang="en-US" altLang="ko-KR" dirty="0"/>
              <a:t>(: </a:t>
            </a:r>
            <a:r>
              <a:rPr lang="ko-KR" altLang="en-US" dirty="0"/>
              <a:t>회사</a:t>
            </a:r>
            <a:r>
              <a:rPr lang="en-US" altLang="ko-KR" dirty="0"/>
              <a:t>, </a:t>
            </a:r>
            <a:r>
              <a:rPr lang="ko-KR" altLang="en-US" dirty="0"/>
              <a:t>백화점 등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C. </a:t>
            </a:r>
            <a:r>
              <a:rPr lang="ko-KR" altLang="en-US" dirty="0"/>
              <a:t>넓은 공간</a:t>
            </a:r>
            <a:r>
              <a:rPr lang="en-US" altLang="ko-KR" dirty="0"/>
              <a:t>(: </a:t>
            </a:r>
            <a:r>
              <a:rPr lang="ko-KR" altLang="en-US" dirty="0"/>
              <a:t>공원</a:t>
            </a:r>
            <a:r>
              <a:rPr lang="en-US" altLang="ko-KR" dirty="0"/>
              <a:t>, </a:t>
            </a:r>
            <a:r>
              <a:rPr lang="ko-KR" altLang="en-US" dirty="0"/>
              <a:t>공터 등</a:t>
            </a:r>
            <a:r>
              <a:rPr lang="en-US" altLang="ko-KR" dirty="0"/>
              <a:t>) </a:t>
            </a:r>
            <a:endParaRPr lang="ko-KR" altLang="en-US" dirty="0">
              <a:effectLst/>
            </a:endParaRPr>
          </a:p>
          <a:p>
            <a:r>
              <a:rPr lang="en-US" altLang="ko-KR" dirty="0"/>
              <a:t>-&gt; </a:t>
            </a:r>
            <a:r>
              <a:rPr lang="ko-KR" altLang="en-US" dirty="0"/>
              <a:t>선별진료소는 건물 내 설치가 불가하여 조건이 까다로움 제약조건이 상대적으로 적고 매장 수가 많아 </a:t>
            </a:r>
            <a:r>
              <a:rPr lang="en-US" altLang="ko-KR" dirty="0"/>
              <a:t>data</a:t>
            </a:r>
            <a:r>
              <a:rPr lang="ko-KR" altLang="en-US" dirty="0" err="1"/>
              <a:t>를</a:t>
            </a:r>
            <a:r>
              <a:rPr lang="ko-KR" altLang="en-US" dirty="0"/>
              <a:t> 수집하기 유리한 스타벅스의 위치를 예측하는 것으로 변경 </a:t>
            </a:r>
            <a:endParaRPr lang="ko-KR" altLang="en-US" dirty="0">
              <a:effectLst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36666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ED0C7-2B11-F640-A8D6-48CD5228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Selecting Theme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F5A16A-6DE1-514C-9322-CCDBCD748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• Feature </a:t>
            </a:r>
            <a:r>
              <a:rPr lang="ko-KR" altLang="en-US" dirty="0"/>
              <a:t>설정</a:t>
            </a:r>
            <a:br>
              <a:rPr lang="ko-KR" altLang="en-US" dirty="0"/>
            </a:br>
            <a:r>
              <a:rPr lang="en-US" altLang="ko-KR" dirty="0"/>
              <a:t>: </a:t>
            </a:r>
            <a:r>
              <a:rPr lang="ko-KR" altLang="en-US" dirty="0"/>
              <a:t>스타벅스 입점 원칙에 가장 중요한 요인은 무엇일까</a:t>
            </a:r>
            <a:r>
              <a:rPr lang="en-US" altLang="ko-KR" dirty="0"/>
              <a:t>? → </a:t>
            </a:r>
            <a:r>
              <a:rPr lang="ko-KR" altLang="en-US" dirty="0"/>
              <a:t>유동인구 </a:t>
            </a:r>
            <a:endParaRPr lang="ko-KR" altLang="en-US" dirty="0">
              <a:effectLst/>
            </a:endParaRPr>
          </a:p>
          <a:p>
            <a:pPr marL="0" indent="0">
              <a:buNone/>
            </a:pPr>
            <a:r>
              <a:rPr lang="en-US" altLang="ko-KR" dirty="0"/>
              <a:t>• </a:t>
            </a:r>
            <a:r>
              <a:rPr lang="ko-KR" altLang="en-US" dirty="0"/>
              <a:t>유동인구에 영향을 주는 </a:t>
            </a:r>
            <a:r>
              <a:rPr lang="en-US" altLang="ko-KR" dirty="0"/>
              <a:t>feature </a:t>
            </a:r>
            <a:r>
              <a:rPr lang="ko-KR" altLang="en-US" dirty="0"/>
              <a:t>탐색</a:t>
            </a:r>
            <a:br>
              <a:rPr lang="ko-KR" altLang="en-US" dirty="0"/>
            </a:br>
            <a:r>
              <a:rPr lang="en-US" altLang="ko-KR" dirty="0"/>
              <a:t>1</a:t>
            </a:r>
            <a:r>
              <a:rPr lang="ko-KR" altLang="en-US" dirty="0"/>
              <a:t>차</a:t>
            </a:r>
            <a:r>
              <a:rPr lang="en-US" altLang="ko-KR" dirty="0"/>
              <a:t>) </a:t>
            </a:r>
            <a:r>
              <a:rPr lang="ko-KR" altLang="en-US" dirty="0"/>
              <a:t>프랜차이즈</a:t>
            </a:r>
            <a:r>
              <a:rPr lang="en-US" altLang="ko-KR" dirty="0"/>
              <a:t>, </a:t>
            </a:r>
            <a:r>
              <a:rPr lang="ko-KR" altLang="en-US" dirty="0"/>
              <a:t>쇼핑몰</a:t>
            </a:r>
            <a:r>
              <a:rPr lang="en-US" altLang="ko-KR" dirty="0"/>
              <a:t>, </a:t>
            </a:r>
            <a:r>
              <a:rPr lang="ko-KR" altLang="en-US" dirty="0"/>
              <a:t>공공시설</a:t>
            </a:r>
            <a:r>
              <a:rPr lang="en-US" altLang="ko-KR" dirty="0"/>
              <a:t>, </a:t>
            </a:r>
            <a:r>
              <a:rPr lang="ko-KR" altLang="en-US" dirty="0"/>
              <a:t>역</a:t>
            </a:r>
            <a:r>
              <a:rPr lang="en-US" altLang="ko-KR" dirty="0"/>
              <a:t>, </a:t>
            </a:r>
            <a:r>
              <a:rPr lang="ko-KR" altLang="en-US" dirty="0"/>
              <a:t>회사</a:t>
            </a:r>
            <a:r>
              <a:rPr lang="en-US" altLang="ko-KR" dirty="0"/>
              <a:t>, </a:t>
            </a:r>
            <a:r>
              <a:rPr lang="ko-KR" altLang="en-US" dirty="0"/>
              <a:t>음식점 </a:t>
            </a:r>
            <a:r>
              <a:rPr lang="en-US" altLang="ko-KR" dirty="0"/>
              <a:t>2</a:t>
            </a:r>
            <a:r>
              <a:rPr lang="ko-KR" altLang="en-US" dirty="0"/>
              <a:t>차</a:t>
            </a:r>
            <a:r>
              <a:rPr lang="en-US" altLang="ko-KR" dirty="0"/>
              <a:t>) </a:t>
            </a:r>
            <a:r>
              <a:rPr lang="ko-KR" altLang="en-US" dirty="0" err="1"/>
              <a:t>이디야</a:t>
            </a:r>
            <a:r>
              <a:rPr lang="ko-KR" altLang="en-US" dirty="0"/>
              <a:t> 커피</a:t>
            </a:r>
            <a:r>
              <a:rPr lang="en-US" altLang="ko-KR" dirty="0"/>
              <a:t>, </a:t>
            </a:r>
            <a:r>
              <a:rPr lang="ko-KR" altLang="en-US" dirty="0" err="1"/>
              <a:t>다이소</a:t>
            </a:r>
            <a:r>
              <a:rPr lang="en-US" altLang="ko-KR" dirty="0"/>
              <a:t>, </a:t>
            </a:r>
            <a:r>
              <a:rPr lang="ko-KR" altLang="en-US" dirty="0" err="1"/>
              <a:t>올리브영</a:t>
            </a:r>
            <a:r>
              <a:rPr lang="ko-KR" altLang="en-US" dirty="0"/>
              <a:t> </a:t>
            </a:r>
            <a:endParaRPr lang="ko-KR" altLang="en-US" dirty="0">
              <a:effectLst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69020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602D3-0F7A-674A-8F8B-92543CD6A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Selecting Theme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69CE15-F294-2C49-96DE-812C823CB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en-US" altLang="ko-KR" dirty="0"/>
              <a:t>feature</a:t>
            </a:r>
            <a:r>
              <a:rPr lang="ko-KR" altLang="en-US" dirty="0"/>
              <a:t>들의 문제점 </a:t>
            </a:r>
            <a:endParaRPr lang="ko-KR" altLang="en-US" dirty="0">
              <a:effectLst/>
            </a:endParaRPr>
          </a:p>
          <a:p>
            <a:r>
              <a:rPr lang="en-US" altLang="ko-KR" dirty="0"/>
              <a:t>-  </a:t>
            </a:r>
            <a:r>
              <a:rPr lang="ko-KR" altLang="en-US" dirty="0"/>
              <a:t>쇼핑몰</a:t>
            </a:r>
            <a:r>
              <a:rPr lang="en-US" altLang="ko-KR" dirty="0"/>
              <a:t>: </a:t>
            </a:r>
            <a:r>
              <a:rPr lang="ko-KR" altLang="en-US" dirty="0"/>
              <a:t>네이버 지도 검색 기준으로 ‘쇼핑몰‘ 검색 </a:t>
            </a:r>
            <a:endParaRPr lang="ko-KR" altLang="en-US" dirty="0">
              <a:effectLst/>
            </a:endParaRPr>
          </a:p>
          <a:p>
            <a:r>
              <a:rPr lang="ko-KR" altLang="en-US" dirty="0"/>
              <a:t>→ 중소형 슈퍼마켓 같은 애매한 결과 </a:t>
            </a:r>
            <a:r>
              <a:rPr lang="ko-KR" altLang="en-US" dirty="0" err="1"/>
              <a:t>多</a:t>
            </a:r>
            <a:r>
              <a:rPr lang="ko-KR" altLang="en-US" dirty="0"/>
              <a:t> </a:t>
            </a:r>
            <a:endParaRPr lang="ko-KR" altLang="en-US" dirty="0">
              <a:effectLst/>
            </a:endParaRPr>
          </a:p>
          <a:p>
            <a:r>
              <a:rPr lang="en-US" altLang="ko-KR" dirty="0"/>
              <a:t>-  </a:t>
            </a:r>
            <a:r>
              <a:rPr lang="ko-KR" altLang="en-US" dirty="0"/>
              <a:t>공공시설</a:t>
            </a:r>
            <a:r>
              <a:rPr lang="en-US" altLang="ko-KR" dirty="0"/>
              <a:t>: </a:t>
            </a:r>
            <a:r>
              <a:rPr lang="ko-KR" altLang="en-US" dirty="0"/>
              <a:t>공원과 병원 등은 규모와 용도가 </a:t>
            </a:r>
            <a:r>
              <a:rPr lang="ko-KR" altLang="en-US" dirty="0" err="1"/>
              <a:t>제각각이라</a:t>
            </a:r>
            <a:r>
              <a:rPr lang="ko-KR" altLang="en-US" dirty="0"/>
              <a:t> 설득력 떨어짐 </a:t>
            </a:r>
            <a:endParaRPr lang="ko-KR" altLang="en-US" dirty="0">
              <a:effectLst/>
            </a:endParaRPr>
          </a:p>
          <a:p>
            <a:r>
              <a:rPr lang="en-US" altLang="ko-KR" dirty="0"/>
              <a:t>-  </a:t>
            </a:r>
            <a:r>
              <a:rPr lang="ko-KR" altLang="en-US" dirty="0"/>
              <a:t>음식점</a:t>
            </a:r>
            <a:r>
              <a:rPr lang="en-US" altLang="ko-KR" dirty="0"/>
              <a:t>,</a:t>
            </a:r>
            <a:r>
              <a:rPr lang="ko-KR" altLang="en-US" dirty="0" err="1"/>
              <a:t>회사건물</a:t>
            </a:r>
            <a:r>
              <a:rPr lang="en-US" altLang="ko-KR" dirty="0"/>
              <a:t>:</a:t>
            </a:r>
            <a:r>
              <a:rPr lang="ko-KR" altLang="en-US" dirty="0" err="1"/>
              <a:t>수가너무많고기준이모호하여설득력떨어짐</a:t>
            </a:r>
            <a:r>
              <a:rPr lang="ko-KR" altLang="en-US" dirty="0"/>
              <a:t> </a:t>
            </a:r>
            <a:endParaRPr lang="ko-KR" altLang="en-US" dirty="0">
              <a:effectLst/>
            </a:endParaRPr>
          </a:p>
          <a:p>
            <a:r>
              <a:rPr lang="ko-KR" altLang="en-US" dirty="0"/>
              <a:t>➢  </a:t>
            </a:r>
            <a:r>
              <a:rPr lang="en-US" altLang="ko-KR" dirty="0"/>
              <a:t>feature</a:t>
            </a:r>
            <a:r>
              <a:rPr lang="ko-KR" altLang="en-US" dirty="0"/>
              <a:t>로 채택하는 기준 설정에 난관 </a:t>
            </a:r>
            <a:r>
              <a:rPr lang="en-US" altLang="ko-KR" dirty="0"/>
              <a:t>+ </a:t>
            </a:r>
            <a:r>
              <a:rPr lang="ko-KR" altLang="en-US" dirty="0"/>
              <a:t>유동인구와의 관련성 모호의 이유로 기각</a:t>
            </a:r>
            <a:r>
              <a:rPr lang="en-US" altLang="ko-KR" dirty="0"/>
              <a:t>. </a:t>
            </a:r>
            <a:endParaRPr lang="ko-KR" altLang="en-US" dirty="0">
              <a:effectLst/>
            </a:endParaRPr>
          </a:p>
          <a:p>
            <a:r>
              <a:rPr lang="ko-KR" altLang="en-US" dirty="0"/>
              <a:t>➢  구체화 필요 </a:t>
            </a:r>
            <a:endParaRPr lang="ko-KR" altLang="en-US" dirty="0">
              <a:effectLst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47054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0D655-84B7-FE4E-AC46-F72B438A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Selecting Theme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812971-BF3B-C448-8A54-49D9AEB83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2</a:t>
            </a:r>
            <a:r>
              <a:rPr lang="ko-KR" altLang="en-US" dirty="0"/>
              <a:t>차 </a:t>
            </a:r>
            <a:r>
              <a:rPr lang="en-US" altLang="ko-KR" dirty="0"/>
              <a:t>feature </a:t>
            </a:r>
            <a:r>
              <a:rPr lang="ko-KR" altLang="en-US" dirty="0"/>
              <a:t>설정 이유 </a:t>
            </a:r>
            <a:endParaRPr lang="ko-KR" altLang="en-US" dirty="0">
              <a:effectLst/>
            </a:endParaRPr>
          </a:p>
          <a:p>
            <a:r>
              <a:rPr lang="en-US" altLang="ko-KR" dirty="0"/>
              <a:t>-  </a:t>
            </a:r>
            <a:r>
              <a:rPr lang="ko-KR" altLang="en-US" dirty="0" err="1"/>
              <a:t>이디야</a:t>
            </a:r>
            <a:r>
              <a:rPr lang="ko-KR" altLang="en-US" dirty="0"/>
              <a:t> 커피</a:t>
            </a:r>
            <a:r>
              <a:rPr lang="en-US" altLang="ko-KR" dirty="0"/>
              <a:t>: </a:t>
            </a:r>
            <a:r>
              <a:rPr lang="ko-KR" altLang="en-US" dirty="0"/>
              <a:t>입점 조건이 스타벅스 근처 </a:t>
            </a:r>
            <a:endParaRPr lang="ko-KR" altLang="en-US" dirty="0">
              <a:effectLst/>
            </a:endParaRPr>
          </a:p>
          <a:p>
            <a:r>
              <a:rPr lang="en-US" altLang="ko-KR" dirty="0"/>
              <a:t>-  </a:t>
            </a:r>
            <a:r>
              <a:rPr lang="ko-KR" altLang="en-US" dirty="0" err="1"/>
              <a:t>다이소</a:t>
            </a:r>
            <a:r>
              <a:rPr lang="en-US" altLang="ko-KR" dirty="0"/>
              <a:t>: </a:t>
            </a:r>
            <a:r>
              <a:rPr lang="ko-KR" altLang="en-US" dirty="0"/>
              <a:t>유동인구가 많은 프랜차이즈 </a:t>
            </a:r>
            <a:endParaRPr lang="ko-KR" altLang="en-US" dirty="0">
              <a:effectLst/>
            </a:endParaRPr>
          </a:p>
          <a:p>
            <a:r>
              <a:rPr lang="en-US" altLang="ko-KR" dirty="0"/>
              <a:t>-  </a:t>
            </a:r>
            <a:r>
              <a:rPr lang="ko-KR" altLang="en-US" dirty="0" err="1"/>
              <a:t>올리브영</a:t>
            </a:r>
            <a:r>
              <a:rPr lang="en-US" altLang="ko-KR" dirty="0"/>
              <a:t>: </a:t>
            </a:r>
            <a:r>
              <a:rPr lang="ko-KR" altLang="en-US" dirty="0"/>
              <a:t>유동인구가 많은 프랜차이즈 </a:t>
            </a:r>
            <a:endParaRPr lang="ko-KR" altLang="en-US" dirty="0">
              <a:effectLst/>
            </a:endParaRPr>
          </a:p>
          <a:p>
            <a:r>
              <a:rPr lang="ko-KR" altLang="en-US" dirty="0"/>
              <a:t>➢ </a:t>
            </a:r>
            <a:r>
              <a:rPr lang="en-US" altLang="ko-KR" dirty="0"/>
              <a:t>3</a:t>
            </a:r>
            <a:r>
              <a:rPr lang="ko-KR" altLang="en-US" dirty="0"/>
              <a:t>개 모두 지하철 역 근처에 많고 유동인구가 많음 </a:t>
            </a:r>
            <a:endParaRPr lang="ko-KR" altLang="en-US" dirty="0">
              <a:effectLst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81238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CC8BA-34B4-864C-868F-C0B65EE98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Making Data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ABD96E-DE9C-FF47-9D81-FD1AB64D4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• </a:t>
            </a:r>
            <a:r>
              <a:rPr lang="ko-KR" altLang="en-US" dirty="0"/>
              <a:t>자료수집과정 </a:t>
            </a:r>
            <a:endParaRPr lang="ko-KR" altLang="en-US" dirty="0">
              <a:effectLst/>
            </a:endParaRPr>
          </a:p>
          <a:p>
            <a:r>
              <a:rPr lang="ko-KR" altLang="en-US" dirty="0"/>
              <a:t>네이버 지도에 지하철 역 검색 </a:t>
            </a:r>
          </a:p>
          <a:p>
            <a:r>
              <a:rPr lang="ko-KR" altLang="en-US" dirty="0"/>
              <a:t>축척은 </a:t>
            </a:r>
            <a:r>
              <a:rPr lang="en-US" altLang="ko-KR" dirty="0"/>
              <a:t>100m</a:t>
            </a:r>
            <a:r>
              <a:rPr lang="ko-KR" altLang="en-US" dirty="0"/>
              <a:t>로 설정 </a:t>
            </a:r>
          </a:p>
          <a:p>
            <a:r>
              <a:rPr lang="ko-KR" altLang="en-US" dirty="0"/>
              <a:t>스타벅스와 </a:t>
            </a:r>
            <a:r>
              <a:rPr lang="en-US" altLang="ko-KR" dirty="0"/>
              <a:t>feature</a:t>
            </a:r>
            <a:r>
              <a:rPr lang="ko-KR" altLang="en-US" dirty="0"/>
              <a:t>들이 모두 존재하는지 확인 → 기준</a:t>
            </a:r>
            <a:r>
              <a:rPr lang="en-US" altLang="ko-KR" dirty="0"/>
              <a:t>: </a:t>
            </a:r>
            <a:r>
              <a:rPr lang="ko-KR" altLang="en-US" dirty="0"/>
              <a:t>검색 했을 때 지도가 움직이지 않음 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여러 개일 경우 역과 가장 가까운 시설로 설정 </a:t>
            </a:r>
          </a:p>
          <a:p>
            <a:r>
              <a:rPr lang="en-US" altLang="ko-KR" dirty="0"/>
              <a:t>4. </a:t>
            </a:r>
            <a:r>
              <a:rPr lang="ko-KR" altLang="en-US" dirty="0" err="1"/>
              <a:t>시설이존재하면맥북내기능</a:t>
            </a:r>
            <a:r>
              <a:rPr lang="en-US" altLang="ko-KR" dirty="0"/>
              <a:t>(</a:t>
            </a:r>
            <a:r>
              <a:rPr lang="ko-KR" altLang="en-US" dirty="0" err="1"/>
              <a:t>모니터내에서마우스포인터의위치의좌표표시</a:t>
            </a:r>
            <a:r>
              <a:rPr lang="en-US" altLang="ko-KR" dirty="0"/>
              <a:t>)</a:t>
            </a:r>
            <a:r>
              <a:rPr lang="ko-KR" altLang="en-US" dirty="0"/>
              <a:t>을이 용해 각 좌표 입력 </a:t>
            </a:r>
            <a:endParaRPr lang="ko-KR" altLang="en-US" dirty="0">
              <a:effectLst/>
            </a:endParaRPr>
          </a:p>
          <a:p>
            <a:r>
              <a:rPr lang="ko-KR" altLang="en-US" dirty="0"/>
              <a:t>→ 좌표는 위도</a:t>
            </a:r>
            <a:r>
              <a:rPr lang="en-US" altLang="ko-KR" dirty="0"/>
              <a:t>/</a:t>
            </a:r>
            <a:r>
              <a:rPr lang="ko-KR" altLang="en-US" dirty="0"/>
              <a:t>경도 역할을 함 </a:t>
            </a:r>
            <a:endParaRPr lang="ko-KR" altLang="en-US" dirty="0">
              <a:effectLst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865696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5245A-075F-E645-B4AF-81D4DA07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Making Data</a:t>
            </a:r>
            <a:endParaRPr kumimoji="1" lang="ko-KR" altLang="en-US" dirty="0"/>
          </a:p>
        </p:txBody>
      </p:sp>
      <p:pic>
        <p:nvPicPr>
          <p:cNvPr id="19457" name="Picture 1" descr="page13image18057872">
            <a:extLst>
              <a:ext uri="{FF2B5EF4-FFF2-40B4-BE49-F238E27FC236}">
                <a16:creationId xmlns:a16="http://schemas.microsoft.com/office/drawing/2014/main" id="{2078F4FC-5B0D-2142-8A7E-D67AFB73D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727" y="1690688"/>
            <a:ext cx="63500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20590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69C22-9384-CD4D-BAF9-B2B82796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Modeling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B8D4F-DB60-F849-BF8E-84FE54A8C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code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731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DC3E6-33CF-AB4E-99E2-23AB4B2E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Preprocessing - Example of DACON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A1246-DCB6-C44B-81CD-51DA00A63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9814BA-80CA-CF4A-A8BA-3C8C456CE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82" y="1987987"/>
            <a:ext cx="11438435" cy="402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0808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86CD2-AF77-B140-A7D4-FF87EF3E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</a:t>
            </a:r>
            <a:endParaRPr kumimoji="1" lang="ko-KR" altLang="en-US" dirty="0"/>
          </a:p>
        </p:txBody>
      </p:sp>
      <p:pic>
        <p:nvPicPr>
          <p:cNvPr id="20481" name="Picture 1" descr="page19image18178592">
            <a:extLst>
              <a:ext uri="{FF2B5EF4-FFF2-40B4-BE49-F238E27FC236}">
                <a16:creationId xmlns:a16="http://schemas.microsoft.com/office/drawing/2014/main" id="{BF4F22C9-A2BD-4445-B69E-1F05F1CFAC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76323"/>
            <a:ext cx="47244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page22image18178800">
            <a:extLst>
              <a:ext uri="{FF2B5EF4-FFF2-40B4-BE49-F238E27FC236}">
                <a16:creationId xmlns:a16="http://schemas.microsoft.com/office/drawing/2014/main" id="{CFBF4CBD-2A5E-274C-A5CF-AB32D295F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817" y="2276323"/>
            <a:ext cx="39243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524E0-634E-2C45-866F-C853F16FFE69}"/>
              </a:ext>
            </a:extLst>
          </p:cNvPr>
          <p:cNvSpPr txBox="1"/>
          <p:nvPr/>
        </p:nvSpPr>
        <p:spPr>
          <a:xfrm>
            <a:off x="3046379" y="5298923"/>
            <a:ext cx="60992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ArialMT"/>
              </a:rPr>
              <a:t>• </a:t>
            </a:r>
            <a:r>
              <a:rPr lang="ko-KR" altLang="en-US" sz="1800" dirty="0"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새로운 방식 적용</a:t>
            </a:r>
            <a:br>
              <a:rPr lang="ko-KR" altLang="en-US" sz="1800" dirty="0">
                <a:effectLst/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ko-KR" altLang="en-US" sz="1800" dirty="0">
                <a:effectLst/>
                <a:latin typeface="Garamond" panose="02020404030301010803" pitchFamily="18" charset="0"/>
              </a:rPr>
              <a:t>→ </a:t>
            </a:r>
            <a:r>
              <a:rPr lang="en-US" altLang="ko-KR" sz="1800" dirty="0">
                <a:effectLst/>
                <a:latin typeface="Garamond" panose="02020404030301010803" pitchFamily="18" charset="0"/>
              </a:rPr>
              <a:t>X</a:t>
            </a:r>
            <a:r>
              <a:rPr lang="ko-KR" altLang="en-US" sz="1800" dirty="0"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좌표와 </a:t>
            </a:r>
            <a:r>
              <a:rPr lang="en-US" altLang="ko-KR" sz="1800" dirty="0">
                <a:effectLst/>
                <a:latin typeface="Garamond" panose="02020404030301010803" pitchFamily="18" charset="0"/>
              </a:rPr>
              <a:t>Y</a:t>
            </a:r>
            <a:r>
              <a:rPr lang="ko-KR" altLang="en-US" sz="1800" dirty="0"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좌표 간에 어떠한 관계가 있지 않을까</a:t>
            </a:r>
            <a:r>
              <a:rPr lang="en-US" altLang="ko-KR" sz="1800" dirty="0">
                <a:effectLst/>
                <a:latin typeface="Garamond" panose="02020404030301010803" pitchFamily="18" charset="0"/>
              </a:rPr>
              <a:t>? </a:t>
            </a:r>
            <a:endParaRPr lang="ko-KR" altLang="en-US" dirty="0">
              <a:effectLst/>
            </a:endParaRPr>
          </a:p>
          <a:p>
            <a:r>
              <a:rPr lang="en-US" altLang="ko-KR" sz="1800" dirty="0">
                <a:effectLst/>
                <a:latin typeface="Garamond" panose="02020404030301010803" pitchFamily="18" charset="0"/>
              </a:rPr>
              <a:t>feature</a:t>
            </a:r>
            <a:r>
              <a:rPr lang="ko-KR" altLang="en-US" sz="1800" dirty="0"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의 위도</a:t>
            </a:r>
            <a:r>
              <a:rPr lang="en-US" altLang="ko-KR" sz="1800" dirty="0">
                <a:effectLst/>
                <a:latin typeface="Garamond" panose="02020404030301010803" pitchFamily="18" charset="0"/>
              </a:rPr>
              <a:t>, </a:t>
            </a:r>
            <a:r>
              <a:rPr lang="ko-KR" altLang="en-US" sz="1800" dirty="0"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경도를 나눠 설정하지 않고 한꺼번에 </a:t>
            </a:r>
            <a:r>
              <a:rPr lang="en-US" altLang="ko-KR" sz="1800" dirty="0">
                <a:effectLst/>
                <a:latin typeface="Garamond" panose="02020404030301010803" pitchFamily="18" charset="0"/>
              </a:rPr>
              <a:t>X</a:t>
            </a:r>
            <a:r>
              <a:rPr lang="ko-KR" altLang="en-US" sz="1800" dirty="0"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에 설정함</a:t>
            </a:r>
            <a:r>
              <a:rPr lang="en-US" altLang="ko-KR" sz="1800" dirty="0">
                <a:effectLst/>
                <a:latin typeface="Garamond" panose="02020404030301010803" pitchFamily="18" charset="0"/>
              </a:rPr>
              <a:t>. </a:t>
            </a:r>
            <a:r>
              <a:rPr lang="ko-KR" altLang="en-US" sz="1800" dirty="0"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그 외는 동일</a:t>
            </a:r>
            <a:r>
              <a:rPr lang="en-US" altLang="ko-KR" sz="1800" dirty="0">
                <a:effectLst/>
                <a:latin typeface="Garamond" panose="02020404030301010803" pitchFamily="18" charset="0"/>
              </a:rPr>
              <a:t>. </a:t>
            </a:r>
            <a:endParaRPr lang="ko-KR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4462405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93291-EA69-C348-B242-706433B8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</a:t>
            </a:r>
            <a:endParaRPr kumimoji="1" lang="ko-KR" altLang="en-US" dirty="0"/>
          </a:p>
        </p:txBody>
      </p:sp>
      <p:pic>
        <p:nvPicPr>
          <p:cNvPr id="21505" name="Picture 1" descr="page23image17851536">
            <a:extLst>
              <a:ext uri="{FF2B5EF4-FFF2-40B4-BE49-F238E27FC236}">
                <a16:creationId xmlns:a16="http://schemas.microsoft.com/office/drawing/2014/main" id="{0DC02A32-50B8-C14F-A693-DA8A1B68C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02" y="1846331"/>
            <a:ext cx="35941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page23image17849248">
            <a:extLst>
              <a:ext uri="{FF2B5EF4-FFF2-40B4-BE49-F238E27FC236}">
                <a16:creationId xmlns:a16="http://schemas.microsoft.com/office/drawing/2014/main" id="{A1151FC9-19CA-0D48-96BF-7898A4673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935829"/>
            <a:ext cx="39624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page23image17850912">
            <a:extLst>
              <a:ext uri="{FF2B5EF4-FFF2-40B4-BE49-F238E27FC236}">
                <a16:creationId xmlns:a16="http://schemas.microsoft.com/office/drawing/2014/main" id="{99C7EB91-1031-A742-AA2A-39AE59A79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025" y="1089498"/>
            <a:ext cx="3594100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page23image17851952">
            <a:extLst>
              <a:ext uri="{FF2B5EF4-FFF2-40B4-BE49-F238E27FC236}">
                <a16:creationId xmlns:a16="http://schemas.microsoft.com/office/drawing/2014/main" id="{ACB32B3D-1F1F-4141-8906-23205E487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961" y="3429000"/>
            <a:ext cx="3225800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page23image17849456">
            <a:extLst>
              <a:ext uri="{FF2B5EF4-FFF2-40B4-BE49-F238E27FC236}">
                <a16:creationId xmlns:a16="http://schemas.microsoft.com/office/drawing/2014/main" id="{C24B3C62-7DFD-664B-A78E-8BB3EEBBC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797" y="992459"/>
            <a:ext cx="32258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73012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C1454-CB9B-7C49-AB57-1419C75E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Ending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C194B9-7B99-AA46-8244-91483E3CA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한계</a:t>
            </a:r>
            <a:r>
              <a:rPr lang="en-US" altLang="ko-KR" dirty="0"/>
              <a:t>&gt; </a:t>
            </a:r>
            <a:endParaRPr lang="ko-KR" altLang="en-US" dirty="0">
              <a:effectLst/>
            </a:endParaRPr>
          </a:p>
          <a:p>
            <a:r>
              <a:rPr lang="ko-KR" altLang="en-US" dirty="0" err="1"/>
              <a:t>역근처한정</a:t>
            </a:r>
            <a:r>
              <a:rPr lang="ko-KR" altLang="en-US" dirty="0"/>
              <a:t> </a:t>
            </a:r>
          </a:p>
          <a:p>
            <a:r>
              <a:rPr lang="en-US" altLang="ko-KR" dirty="0"/>
              <a:t>Feature </a:t>
            </a:r>
            <a:r>
              <a:rPr lang="ko-KR" altLang="en-US" dirty="0"/>
              <a:t>선택에 아쉬움 </a:t>
            </a:r>
          </a:p>
          <a:p>
            <a:r>
              <a:rPr lang="ko-KR" altLang="en-US" dirty="0"/>
              <a:t>결과의 성능을 평가할 </a:t>
            </a:r>
            <a:r>
              <a:rPr lang="ko-KR" altLang="en-US" dirty="0" err="1"/>
              <a:t>상대지표의</a:t>
            </a:r>
            <a:r>
              <a:rPr lang="ko-KR" altLang="en-US" dirty="0"/>
              <a:t> 부재 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의의</a:t>
            </a:r>
            <a:r>
              <a:rPr lang="en-US" altLang="ko-KR" dirty="0"/>
              <a:t>&gt; </a:t>
            </a:r>
            <a:endParaRPr lang="ko-KR" altLang="en-US" dirty="0">
              <a:effectLst/>
            </a:endParaRPr>
          </a:p>
          <a:p>
            <a:r>
              <a:rPr lang="ko-KR" altLang="en-US" dirty="0"/>
              <a:t>일반적인 숫자를 다루는 것이 아니라 좌표를 </a:t>
            </a:r>
          </a:p>
          <a:p>
            <a:r>
              <a:rPr lang="ko-KR" altLang="en-US" dirty="0"/>
              <a:t>다뤘다는 점에서 </a:t>
            </a:r>
            <a:r>
              <a:rPr lang="ko-KR" altLang="en-US" dirty="0" err="1"/>
              <a:t>창의적이었음</a:t>
            </a:r>
            <a:r>
              <a:rPr lang="ko-KR" altLang="en-US" dirty="0"/>
              <a:t> </a:t>
            </a:r>
          </a:p>
          <a:p>
            <a:r>
              <a:rPr lang="ko-KR" altLang="en-US" dirty="0" err="1"/>
              <a:t>꽤높은정확도</a:t>
            </a:r>
            <a:r>
              <a:rPr lang="ko-KR" altLang="en-US" dirty="0"/>
              <a:t> 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50603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F39F7-1DA4-EB49-9BA6-E076A733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Code Needed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A5C04-9490-B54D-861B-E1296D2EE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Full Code Needed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90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534A0-92C0-0B4D-9692-3CA1040203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0222 </a:t>
            </a:r>
            <a:r>
              <a:rPr kumimoji="1" lang="ko-KR" altLang="en-US" dirty="0"/>
              <a:t>전반부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ED6339-D00F-984A-8BAA-8F63B6854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김현우</a:t>
            </a:r>
          </a:p>
        </p:txBody>
      </p:sp>
    </p:spTree>
    <p:extLst>
      <p:ext uri="{BB962C8B-B14F-4D97-AF65-F5344CB8AC3E}">
        <p14:creationId xmlns:p14="http://schemas.microsoft.com/office/powerpoint/2010/main" val="145865372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12C82-D2F9-CA49-9174-9EB23DAF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7D93A-3895-4146-A189-CE1E88DE1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1) Curse of Dimensionality</a:t>
            </a:r>
          </a:p>
          <a:p>
            <a:r>
              <a:rPr lang="en-US" altLang="ko-KR" dirty="0"/>
              <a:t>2) Principal Component Analysis</a:t>
            </a:r>
          </a:p>
          <a:p>
            <a:r>
              <a:rPr lang="en-US" altLang="ko-KR" dirty="0"/>
              <a:t>3) Principal Component Analysis Example</a:t>
            </a:r>
          </a:p>
          <a:p>
            <a:r>
              <a:rPr lang="en-US" altLang="ko-KR" dirty="0"/>
              <a:t>4) Linear Discriminant Analysis</a:t>
            </a:r>
          </a:p>
          <a:p>
            <a:r>
              <a:rPr lang="en-US" altLang="ko-KR" dirty="0"/>
              <a:t>5) Singular Value Decomposition, Non-Negative Matrix Factorization </a:t>
            </a:r>
          </a:p>
          <a:p>
            <a:r>
              <a:rPr lang="en-US" altLang="ko-KR" dirty="0"/>
              <a:t>6) Example </a:t>
            </a:r>
            <a:endParaRPr lang="en-US" altLang="ko-KR" dirty="0">
              <a:effectLst/>
            </a:endParaRPr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20113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3924D-77D5-2F47-88E3-7C15D9832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Curse of Dimensionality </a:t>
            </a:r>
            <a:endParaRPr kumimoji="1" lang="ko-KR" altLang="en-US" dirty="0"/>
          </a:p>
        </p:txBody>
      </p:sp>
      <p:pic>
        <p:nvPicPr>
          <p:cNvPr id="22530" name="Picture 2" descr="page3image18071760">
            <a:extLst>
              <a:ext uri="{FF2B5EF4-FFF2-40B4-BE49-F238E27FC236}">
                <a16:creationId xmlns:a16="http://schemas.microsoft.com/office/drawing/2014/main" id="{460E3A30-F82F-F146-A095-0329245268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0" y="2991644"/>
            <a:ext cx="47117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29" name="Picture 1" descr="page3image18071760">
            <a:extLst>
              <a:ext uri="{FF2B5EF4-FFF2-40B4-BE49-F238E27FC236}">
                <a16:creationId xmlns:a16="http://schemas.microsoft.com/office/drawing/2014/main" id="{3531FBD4-8993-3444-99BE-48029378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899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5390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7DB22-AAF8-1C4E-ACEE-9FFE862B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Curse of Dimensionality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6CDED3-A14C-F94E-B3AD-AD5A79AC4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Feature Selection vs Feature Extraction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31A301-479E-A641-86CA-7015ABB2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2428875"/>
            <a:ext cx="9182100" cy="4064000"/>
          </a:xfrm>
          <a:prstGeom prst="rect">
            <a:avLst/>
          </a:prstGeom>
        </p:spPr>
      </p:pic>
      <p:pic>
        <p:nvPicPr>
          <p:cNvPr id="23553" name="Picture 1" descr="page3image18071760">
            <a:extLst>
              <a:ext uri="{FF2B5EF4-FFF2-40B4-BE49-F238E27FC236}">
                <a16:creationId xmlns:a16="http://schemas.microsoft.com/office/drawing/2014/main" id="{B5178C0D-DC5F-954A-9281-6637B8549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899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49773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55DF7-8330-BA4D-A90E-F6D1DCA5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Principal Component Analysis 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DDEF88-72ED-9E46-A9CB-4267FD7C1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690688"/>
            <a:ext cx="100076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298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E7470-783C-7A49-8C76-5C725C7A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Principal Component Analysis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36ADB5-8CC9-674B-8E6F-8742DEB2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2057400"/>
            <a:ext cx="8712200" cy="2743200"/>
          </a:xfrm>
          <a:prstGeom prst="rect">
            <a:avLst/>
          </a:prstGeom>
        </p:spPr>
      </p:pic>
      <p:pic>
        <p:nvPicPr>
          <p:cNvPr id="24577" name="Picture 1" descr="page6image32778176">
            <a:extLst>
              <a:ext uri="{FF2B5EF4-FFF2-40B4-BE49-F238E27FC236}">
                <a16:creationId xmlns:a16="http://schemas.microsoft.com/office/drawing/2014/main" id="{C185351E-C965-1646-8F1D-F18D11F84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090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658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5536D-2A4E-6941-BE89-8BF0F2A72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Preprocessing – Importance of data Preprocessing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5A8B2-5017-7F4F-8574-118B32601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ko-KR" dirty="0"/>
              <a:t>-&gt; </a:t>
            </a:r>
            <a:r>
              <a:rPr kumimoji="1" lang="ko-KR" altLang="en-US" dirty="0"/>
              <a:t>특정 방법론을 적용할 때 결과가 좋아지는 경향성 존재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그러나 획기적인 성능 향상은 </a:t>
            </a:r>
            <a:r>
              <a:rPr kumimoji="1" lang="en-US" altLang="ko-KR" dirty="0"/>
              <a:t>X</a:t>
            </a:r>
          </a:p>
          <a:p>
            <a:r>
              <a:rPr kumimoji="1" lang="en-US" altLang="ko-KR" dirty="0"/>
              <a:t>-&gt; </a:t>
            </a:r>
            <a:r>
              <a:rPr kumimoji="1" lang="ko-KR" altLang="en-US" dirty="0"/>
              <a:t>도대체 </a:t>
            </a:r>
            <a:r>
              <a:rPr kumimoji="1" lang="ko-KR" altLang="en-US" dirty="0" err="1"/>
              <a:t>전처리란</a:t>
            </a:r>
            <a:r>
              <a:rPr kumimoji="1" lang="ko-KR" altLang="en-US" dirty="0"/>
              <a:t> 무엇인가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** 우리가 고민하는 지점</a:t>
            </a:r>
            <a:endParaRPr kumimoji="1" lang="en-US" altLang="ko-KR" dirty="0"/>
          </a:p>
          <a:p>
            <a:r>
              <a:rPr kumimoji="1" lang="ko-KR" altLang="en-US" dirty="0"/>
              <a:t>전처리 모델을 다 사용해보고 좋은 결과를 내는 </a:t>
            </a:r>
            <a:r>
              <a:rPr kumimoji="1" lang="ko-KR" altLang="en-US" dirty="0" err="1"/>
              <a:t>모데롤</a:t>
            </a:r>
            <a:r>
              <a:rPr kumimoji="1" lang="ko-KR" altLang="en-US" dirty="0"/>
              <a:t> 선택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과연 내가 </a:t>
            </a:r>
            <a:r>
              <a:rPr kumimoji="1" lang="ko-KR" altLang="en-US" dirty="0" err="1"/>
              <a:t>전처리를</a:t>
            </a:r>
            <a:r>
              <a:rPr kumimoji="1" lang="ko-KR" altLang="en-US" dirty="0"/>
              <a:t> 잘 하고 있는 것일까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Encoder, Scaler</a:t>
            </a:r>
            <a:r>
              <a:rPr kumimoji="1" lang="ko-KR" altLang="en-US" dirty="0"/>
              <a:t> 적용 외에도 다양한 전처리 방법들이 존재함</a:t>
            </a:r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적용해야하는 데이터의 상황에 맞게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본인이 적용하는 방법들에 대한 당위를 부여할 수 있게 연습</a:t>
            </a:r>
          </a:p>
        </p:txBody>
      </p:sp>
    </p:spTree>
    <p:extLst>
      <p:ext uri="{BB962C8B-B14F-4D97-AF65-F5344CB8AC3E}">
        <p14:creationId xmlns:p14="http://schemas.microsoft.com/office/powerpoint/2010/main" val="1625613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Principal Component Analysis</a:t>
            </a:r>
            <a:endParaRPr kumimoji="1" lang="ko-KR" altLang="en-US" dirty="0"/>
          </a:p>
        </p:txBody>
      </p:sp>
      <p:pic>
        <p:nvPicPr>
          <p:cNvPr id="25601" name="Picture 1" descr="page7image18084448">
            <a:extLst>
              <a:ext uri="{FF2B5EF4-FFF2-40B4-BE49-F238E27FC236}">
                <a16:creationId xmlns:a16="http://schemas.microsoft.com/office/drawing/2014/main" id="{57F95315-F76B-734E-8CC6-2C1DCEED9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144" y="3308350"/>
            <a:ext cx="42291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page7image18074464">
            <a:extLst>
              <a:ext uri="{FF2B5EF4-FFF2-40B4-BE49-F238E27FC236}">
                <a16:creationId xmlns:a16="http://schemas.microsoft.com/office/drawing/2014/main" id="{F36765AE-AFA7-F145-8D8E-CB38C32BC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191" y="1587500"/>
            <a:ext cx="33655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57083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Principal Component Analysis Example</a:t>
            </a:r>
            <a:endParaRPr kumimoji="1" lang="ko-KR" altLang="en-US" dirty="0"/>
          </a:p>
        </p:txBody>
      </p:sp>
      <p:pic>
        <p:nvPicPr>
          <p:cNvPr id="26625" name="Picture 1" descr="page8image18335984">
            <a:extLst>
              <a:ext uri="{FF2B5EF4-FFF2-40B4-BE49-F238E27FC236}">
                <a16:creationId xmlns:a16="http://schemas.microsoft.com/office/drawing/2014/main" id="{680D3F05-9D2B-6B44-AAB1-75D9F9151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898" y="2041998"/>
            <a:ext cx="23495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page8image18336192">
            <a:extLst>
              <a:ext uri="{FF2B5EF4-FFF2-40B4-BE49-F238E27FC236}">
                <a16:creationId xmlns:a16="http://schemas.microsoft.com/office/drawing/2014/main" id="{4C2C6C4A-B760-D14A-BD99-1448585E2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167" y="2041998"/>
            <a:ext cx="30480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84603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Principal Component Analysis Example</a:t>
            </a:r>
            <a:endParaRPr kumimoji="1" lang="ko-KR" altLang="en-US" dirty="0"/>
          </a:p>
        </p:txBody>
      </p:sp>
      <p:pic>
        <p:nvPicPr>
          <p:cNvPr id="27649" name="Picture 1" descr="page9image17848208">
            <a:extLst>
              <a:ext uri="{FF2B5EF4-FFF2-40B4-BE49-F238E27FC236}">
                <a16:creationId xmlns:a16="http://schemas.microsoft.com/office/drawing/2014/main" id="{CD071A9D-0A67-6847-B3E0-884B2D7F9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157" y="2120900"/>
            <a:ext cx="7569200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71704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Principal Component Analysis Example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5D33C-20DE-4349-99B5-D3848F58A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77F374-6E09-764E-9E6B-C1BDB3327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2401094"/>
            <a:ext cx="80645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1656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Linear Discriminant Analysis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5D33C-20DE-4349-99B5-D3848F58A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696C61-0C96-8743-A62A-FA3C313F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690688"/>
            <a:ext cx="91059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7683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Linear Discriminant Analysis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3A5792A-5189-2D4C-933E-615F788A3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250" y="1880394"/>
            <a:ext cx="86995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8151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Linear Discriminant Analysis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9DF261-E764-5B4A-A59E-17BAF5C9B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016511-C91E-C44D-BB65-7BA8FB08C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1825625"/>
            <a:ext cx="88646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8146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Singular Value Decomposition, Non-Negative Matrix Factorization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BBCB40-1F16-BD49-A945-83F8157FD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541892"/>
            <a:ext cx="9347200" cy="3175000"/>
          </a:xfrm>
          <a:prstGeom prst="rect">
            <a:avLst/>
          </a:prstGeom>
        </p:spPr>
      </p:pic>
      <p:pic>
        <p:nvPicPr>
          <p:cNvPr id="28673" name="Picture 1" descr="page14image32769536">
            <a:extLst>
              <a:ext uri="{FF2B5EF4-FFF2-40B4-BE49-F238E27FC236}">
                <a16:creationId xmlns:a16="http://schemas.microsoft.com/office/drawing/2014/main" id="{1CB359DE-ABDC-6D4A-BDFA-1B810B48B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577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page14image32769536">
            <a:extLst>
              <a:ext uri="{FF2B5EF4-FFF2-40B4-BE49-F238E27FC236}">
                <a16:creationId xmlns:a16="http://schemas.microsoft.com/office/drawing/2014/main" id="{885D0334-1B12-D344-A444-C41C7ACA6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577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40159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Singular Value Decomposition, Non-Negative Matrix Factorization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38B25E-A3FE-F547-800C-134A0BBF1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2122251"/>
            <a:ext cx="100711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5472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Example</a:t>
            </a:r>
            <a:endParaRPr kumimoji="1" lang="ko-KR" altLang="en-US" dirty="0"/>
          </a:p>
        </p:txBody>
      </p:sp>
      <p:pic>
        <p:nvPicPr>
          <p:cNvPr id="31745" name="Picture 1" descr="page16image17842800">
            <a:extLst>
              <a:ext uri="{FF2B5EF4-FFF2-40B4-BE49-F238E27FC236}">
                <a16:creationId xmlns:a16="http://schemas.microsoft.com/office/drawing/2014/main" id="{8407790B-1C8A-2044-BF6D-3BEFA3D2B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29" y="4854642"/>
            <a:ext cx="6388100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page16image17843008">
            <a:extLst>
              <a:ext uri="{FF2B5EF4-FFF2-40B4-BE49-F238E27FC236}">
                <a16:creationId xmlns:a16="http://schemas.microsoft.com/office/drawing/2014/main" id="{791B8AF8-E38B-2148-9A1F-DDEB6899F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84" y="1690688"/>
            <a:ext cx="63881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66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1B8F8-195F-854B-881E-E0FEA644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498B0A-E487-CA44-B512-521222A21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ML</a:t>
            </a:r>
          </a:p>
          <a:p>
            <a:r>
              <a:rPr kumimoji="1" lang="en-US" altLang="ko-KR" dirty="0"/>
              <a:t>Scikit Learn</a:t>
            </a:r>
          </a:p>
          <a:p>
            <a:r>
              <a:rPr kumimoji="1" lang="en-US" altLang="ko-KR" dirty="0"/>
              <a:t>Model Selection</a:t>
            </a:r>
          </a:p>
          <a:p>
            <a:r>
              <a:rPr kumimoji="1" lang="en-US" altLang="ko-KR" dirty="0"/>
              <a:t>Preprocessing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923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D04EF-5529-DE47-A2A6-F0F5E57F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Code Needed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E5843D-9F9E-224B-B6D3-193298E85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Custom_train_test_split</a:t>
            </a:r>
            <a:r>
              <a:rPr kumimoji="1" lang="en-US" altLang="ko-KR" dirty="0"/>
              <a:t>()</a:t>
            </a:r>
          </a:p>
          <a:p>
            <a:r>
              <a:rPr kumimoji="1" lang="en-US" altLang="ko-KR" dirty="0"/>
              <a:t>Custom </a:t>
            </a:r>
            <a:r>
              <a:rPr kumimoji="1" lang="en-US" altLang="ko-KR" dirty="0" err="1"/>
              <a:t>CrossValidation</a:t>
            </a:r>
            <a:endParaRPr kumimoji="1" lang="en-US" altLang="ko-KR" dirty="0"/>
          </a:p>
          <a:p>
            <a:r>
              <a:rPr kumimoji="1" lang="en-US" altLang="ko-KR" dirty="0" err="1"/>
              <a:t>Dacon</a:t>
            </a:r>
            <a:r>
              <a:rPr kumimoji="1" lang="en-US" altLang="ko-KR" dirty="0"/>
              <a:t> Sports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4373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Example</a:t>
            </a:r>
            <a:endParaRPr kumimoji="1" lang="ko-KR" altLang="en-US" dirty="0"/>
          </a:p>
        </p:txBody>
      </p:sp>
      <p:pic>
        <p:nvPicPr>
          <p:cNvPr id="30721" name="Picture 1" descr="page17image18063280">
            <a:extLst>
              <a:ext uri="{FF2B5EF4-FFF2-40B4-BE49-F238E27FC236}">
                <a16:creationId xmlns:a16="http://schemas.microsoft.com/office/drawing/2014/main" id="{A2CC462C-7E1B-0A40-A6F2-B97F15C96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035" y="2182914"/>
            <a:ext cx="32766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page17image18062448">
            <a:extLst>
              <a:ext uri="{FF2B5EF4-FFF2-40B4-BE49-F238E27FC236}">
                <a16:creationId xmlns:a16="http://schemas.microsoft.com/office/drawing/2014/main" id="{5DD60316-5F82-FD4E-8191-812F2B9EB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467" y="2182914"/>
            <a:ext cx="27305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66083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F39F7-1DA4-EB49-9BA6-E076A733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Code Needed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A5C04-9490-B54D-861B-E1296D2EE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PCA custom dataset</a:t>
            </a:r>
          </a:p>
          <a:p>
            <a:r>
              <a:rPr kumimoji="1" lang="en-US" altLang="ko-KR" dirty="0"/>
              <a:t>Low level </a:t>
            </a:r>
            <a:r>
              <a:rPr kumimoji="1" lang="en-US" altLang="ko-KR" dirty="0" err="1"/>
              <a:t>pca</a:t>
            </a:r>
            <a:r>
              <a:rPr kumimoji="1" lang="en-US" altLang="ko-KR" dirty="0"/>
              <a:t> coding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7695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534A0-92C0-0B4D-9692-3CA1040203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0222 </a:t>
            </a:r>
            <a:r>
              <a:rPr kumimoji="1" lang="ko-KR" altLang="en-US" dirty="0"/>
              <a:t>후반부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ED6339-D00F-984A-8BAA-8F63B6854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이준희</a:t>
            </a:r>
          </a:p>
        </p:txBody>
      </p:sp>
    </p:spTree>
    <p:extLst>
      <p:ext uri="{BB962C8B-B14F-4D97-AF65-F5344CB8AC3E}">
        <p14:creationId xmlns:p14="http://schemas.microsoft.com/office/powerpoint/2010/main" val="393970308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B4DE9-6B76-1B40-946A-E7329CF5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A06E-DCB7-3243-A68C-0A19B8A95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Overview</a:t>
            </a:r>
          </a:p>
          <a:p>
            <a:r>
              <a:rPr kumimoji="1" lang="en-US" altLang="ko-KR" dirty="0"/>
              <a:t>Clustering Metrics</a:t>
            </a:r>
          </a:p>
          <a:p>
            <a:r>
              <a:rPr kumimoji="1" lang="en-US" altLang="ko-KR" dirty="0"/>
              <a:t>K-Means Clustering</a:t>
            </a:r>
          </a:p>
          <a:p>
            <a:r>
              <a:rPr kumimoji="1" lang="en-US" altLang="ko-KR" dirty="0"/>
              <a:t>DBSCAN</a:t>
            </a:r>
          </a:p>
          <a:p>
            <a:r>
              <a:rPr kumimoji="1" lang="en-US" altLang="ko-KR" dirty="0"/>
              <a:t>Project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262210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EE81F-8ECC-264E-805C-35C4E602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Overview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A288ED5-EAFB-CA49-A7CB-A3A81126C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0400" y="2592453"/>
            <a:ext cx="5613400" cy="3213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1E8184-A601-4447-A465-527CE56E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971418"/>
            <a:ext cx="46228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5968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695D9-2FF1-124E-907C-20094CD6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Clustering Metrics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581AAB-3D59-A044-848F-DB6A20419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Overview</a:t>
            </a:r>
          </a:p>
          <a:p>
            <a:r>
              <a:rPr kumimoji="1" lang="en-US" altLang="ko-KR" dirty="0"/>
              <a:t>Silhouette Coefficient</a:t>
            </a:r>
          </a:p>
          <a:p>
            <a:r>
              <a:rPr kumimoji="1" lang="en-US" altLang="ko-KR" dirty="0"/>
              <a:t>Elbow Method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04247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84927-DFD0-5549-8F86-B0A5E963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Clustering Metrics - Overview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F84990E-880F-AF43-AE95-AF26D2EBB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068" y="1956937"/>
            <a:ext cx="4902200" cy="3149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A143A1-B02E-6B4A-A599-B205B4C6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3181693"/>
            <a:ext cx="62865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9638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AA847-87D3-E74C-AD7E-B5A3B807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Clustering Metrics - Silhouette Coefficient 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C36554-FD29-614B-BE60-0D039CA2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46" y="2159687"/>
            <a:ext cx="68326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5487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DE443-8F9C-7A4A-8A31-7D7991ECA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Clustering Metrics - Silhouette Coefficient 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7517A11-FD1D-2A4A-B707-FB249AB4C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450" y="2375694"/>
            <a:ext cx="80391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4009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9DE38-5DA5-F242-ACBD-8CD363EA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Clustering Metrics - Silhouette Coefficient 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A941D29-694D-764B-AA4C-3C2BDB537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850" y="2172494"/>
            <a:ext cx="8242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01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67EEF-C596-E140-A0ED-6237903136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1228</a:t>
            </a:r>
            <a:r>
              <a:rPr kumimoji="1" lang="ko-KR" altLang="en-US" dirty="0"/>
              <a:t> 후반부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4C663D-DCF7-A244-8AEA-4B4E2FEE56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이준희</a:t>
            </a:r>
          </a:p>
        </p:txBody>
      </p:sp>
    </p:spTree>
    <p:extLst>
      <p:ext uri="{BB962C8B-B14F-4D97-AF65-F5344CB8AC3E}">
        <p14:creationId xmlns:p14="http://schemas.microsoft.com/office/powerpoint/2010/main" val="15350279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DD317-F50A-0344-B575-37D083CB9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Clustering Metrics - Silhouette Coefficient 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42E542B-D372-3146-9A22-F8C7B4841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2305844"/>
            <a:ext cx="6858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302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48E0E-29E0-DC48-AF30-DBB2687F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Clustering Metrics – Elbow Method</a:t>
            </a:r>
            <a:endParaRPr kumimoji="1" lang="ko-KR" altLang="en-US" dirty="0"/>
          </a:p>
        </p:txBody>
      </p:sp>
      <p:pic>
        <p:nvPicPr>
          <p:cNvPr id="30721" name="Picture 1" descr="page14image1479712">
            <a:extLst>
              <a:ext uri="{FF2B5EF4-FFF2-40B4-BE49-F238E27FC236}">
                <a16:creationId xmlns:a16="http://schemas.microsoft.com/office/drawing/2014/main" id="{9218A651-FDED-9248-A785-8D4C5315D4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8768"/>
            <a:ext cx="10515600" cy="424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46665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86CEC-7188-7D4E-BF0B-494E11DC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K-Means Clustering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CA86FB-38A1-FD43-AE1B-FBF330F33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Hard vs Soft Clustering</a:t>
            </a:r>
          </a:p>
          <a:p>
            <a:r>
              <a:rPr kumimoji="1" lang="en-US" altLang="ko-KR" dirty="0"/>
              <a:t>Partitional vs Hierarchical Clustering</a:t>
            </a:r>
          </a:p>
          <a:p>
            <a:r>
              <a:rPr kumimoji="1" lang="en-US" altLang="ko-KR" dirty="0"/>
              <a:t>Process of K-Means Clustering</a:t>
            </a:r>
          </a:p>
          <a:p>
            <a:r>
              <a:rPr kumimoji="1" lang="en-US" altLang="ko-KR" dirty="0"/>
              <a:t>Effect of initial centroids</a:t>
            </a:r>
          </a:p>
          <a:p>
            <a:r>
              <a:rPr kumimoji="1" lang="en-US" altLang="ko-KR" dirty="0"/>
              <a:t>Limitations of K-Means Clustering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05044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23C73-AE05-6440-868C-FC7A68C0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K-Means Clustering - Hard vs Soft Clustering</a:t>
            </a:r>
            <a:endParaRPr kumimoji="1" lang="ko-KR" altLang="en-US" dirty="0"/>
          </a:p>
        </p:txBody>
      </p:sp>
      <p:pic>
        <p:nvPicPr>
          <p:cNvPr id="31745" name="Picture 1" descr="page16image1202416">
            <a:extLst>
              <a:ext uri="{FF2B5EF4-FFF2-40B4-BE49-F238E27FC236}">
                <a16:creationId xmlns:a16="http://schemas.microsoft.com/office/drawing/2014/main" id="{72C2B634-6C9E-BB4D-A7CD-985D0CC135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449" y="1825625"/>
            <a:ext cx="973710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54956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331F-50C0-AA4E-A5B0-61569E4F9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K-Means Clustering - Partitional vs Hierarchical Clustering</a:t>
            </a:r>
            <a:endParaRPr kumimoji="1" lang="ko-KR" altLang="en-US" dirty="0"/>
          </a:p>
        </p:txBody>
      </p:sp>
      <p:pic>
        <p:nvPicPr>
          <p:cNvPr id="32769" name="Picture 1" descr="page17image1698416">
            <a:extLst>
              <a:ext uri="{FF2B5EF4-FFF2-40B4-BE49-F238E27FC236}">
                <a16:creationId xmlns:a16="http://schemas.microsoft.com/office/drawing/2014/main" id="{A763B744-D97C-3E43-9494-820FBB8AB5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42234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21713-3CE2-424B-A113-842A15C10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K-Means Clustering - Process of K-Means Clustering</a:t>
            </a:r>
            <a:endParaRPr kumimoji="1" lang="ko-KR" altLang="en-US" dirty="0"/>
          </a:p>
        </p:txBody>
      </p:sp>
      <p:pic>
        <p:nvPicPr>
          <p:cNvPr id="33793" name="Picture 1" descr="page18image1136432">
            <a:extLst>
              <a:ext uri="{FF2B5EF4-FFF2-40B4-BE49-F238E27FC236}">
                <a16:creationId xmlns:a16="http://schemas.microsoft.com/office/drawing/2014/main" id="{831B7802-2E1E-444B-9CAC-AF96B7CE6B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84644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F46DA-4942-524D-AE02-1F3C68CF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K-Means Clustering - Process of K-Means Clustering</a:t>
            </a:r>
            <a:endParaRPr kumimoji="1" lang="ko-KR" altLang="en-US" dirty="0"/>
          </a:p>
        </p:txBody>
      </p:sp>
      <p:pic>
        <p:nvPicPr>
          <p:cNvPr id="34817" name="Picture 1" descr="page19image1177936">
            <a:extLst>
              <a:ext uri="{FF2B5EF4-FFF2-40B4-BE49-F238E27FC236}">
                <a16:creationId xmlns:a16="http://schemas.microsoft.com/office/drawing/2014/main" id="{1ECE0C6A-F7CC-4F4D-8DDF-E31AC9B73E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06800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26792-DB47-E046-A6D5-4638A5A2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K-Means Clustering - Process of K-Means Clustering</a:t>
            </a:r>
            <a:endParaRPr kumimoji="1" lang="ko-KR" altLang="en-US" dirty="0"/>
          </a:p>
        </p:txBody>
      </p:sp>
      <p:pic>
        <p:nvPicPr>
          <p:cNvPr id="35841" name="Picture 1" descr="page20image17889088">
            <a:extLst>
              <a:ext uri="{FF2B5EF4-FFF2-40B4-BE49-F238E27FC236}">
                <a16:creationId xmlns:a16="http://schemas.microsoft.com/office/drawing/2014/main" id="{AE84FCCF-8E22-BA4C-B856-3E12B231E7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00" y="2039144"/>
            <a:ext cx="55118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39567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26792-DB47-E046-A6D5-4638A5A2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K-Means Clustering - Process of K-Means Clustering</a:t>
            </a:r>
            <a:endParaRPr kumimoji="1" lang="ko-KR" altLang="en-US" dirty="0"/>
          </a:p>
        </p:txBody>
      </p:sp>
      <p:pic>
        <p:nvPicPr>
          <p:cNvPr id="36865" name="Picture 1" descr="page21image17843840">
            <a:extLst>
              <a:ext uri="{FF2B5EF4-FFF2-40B4-BE49-F238E27FC236}">
                <a16:creationId xmlns:a16="http://schemas.microsoft.com/office/drawing/2014/main" id="{494E9C08-DF62-3C4E-9803-D5EEC11A29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07151"/>
            <a:ext cx="37338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 descr="page21image17852160">
            <a:extLst>
              <a:ext uri="{FF2B5EF4-FFF2-40B4-BE49-F238E27FC236}">
                <a16:creationId xmlns:a16="http://schemas.microsoft.com/office/drawing/2014/main" id="{F7CD1FC5-4F25-5D44-8DEF-59B5B9F20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168" y="3299254"/>
            <a:ext cx="37465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Picture 3" descr="page21image17848208">
            <a:extLst>
              <a:ext uri="{FF2B5EF4-FFF2-40B4-BE49-F238E27FC236}">
                <a16:creationId xmlns:a16="http://schemas.microsoft.com/office/drawing/2014/main" id="{7C11BB27-6FFF-E44E-89F4-F2D6CB00B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605" y="4067175"/>
            <a:ext cx="32639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57936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26792-DB47-E046-A6D5-4638A5A2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K-Means Clustering - Process of K-Means Clustering</a:t>
            </a:r>
            <a:endParaRPr kumimoji="1" lang="ko-KR" altLang="en-US" dirty="0"/>
          </a:p>
        </p:txBody>
      </p:sp>
      <p:pic>
        <p:nvPicPr>
          <p:cNvPr id="37889" name="Picture 1" descr="page22image18034464">
            <a:extLst>
              <a:ext uri="{FF2B5EF4-FFF2-40B4-BE49-F238E27FC236}">
                <a16:creationId xmlns:a16="http://schemas.microsoft.com/office/drawing/2014/main" id="{2A5D4F1D-572E-4C4E-BE0B-4C4647C9F6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410" y="1825625"/>
            <a:ext cx="622518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201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E0F2C-4174-B948-ACC2-9BF89F94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B824D-1951-9240-A288-D00C6F2AE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Confusion Matrix</a:t>
            </a:r>
          </a:p>
          <a:p>
            <a:r>
              <a:rPr kumimoji="1" lang="en-US" altLang="ko-KR" dirty="0"/>
              <a:t>Accuracy</a:t>
            </a:r>
          </a:p>
          <a:p>
            <a:r>
              <a:rPr kumimoji="1" lang="en-US" altLang="ko-KR" dirty="0"/>
              <a:t>Recall and Precision</a:t>
            </a:r>
          </a:p>
          <a:p>
            <a:r>
              <a:rPr kumimoji="1" lang="en-US" altLang="ko-KR" dirty="0"/>
              <a:t>F1 Score</a:t>
            </a:r>
          </a:p>
          <a:p>
            <a:r>
              <a:rPr kumimoji="1" lang="en-US" altLang="ko-KR" dirty="0"/>
              <a:t>ROC, AUC</a:t>
            </a:r>
          </a:p>
          <a:p>
            <a:r>
              <a:rPr kumimoji="1" lang="en-US" altLang="ko-KR" dirty="0"/>
              <a:t>Example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09352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26792-DB47-E046-A6D5-4638A5A2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K-Means Clustering - Process of K-Means Clustering</a:t>
            </a:r>
            <a:endParaRPr kumimoji="1" lang="ko-KR" altLang="en-US" dirty="0"/>
          </a:p>
        </p:txBody>
      </p:sp>
      <p:pic>
        <p:nvPicPr>
          <p:cNvPr id="38913" name="Picture 1" descr="page23image18104944">
            <a:extLst>
              <a:ext uri="{FF2B5EF4-FFF2-40B4-BE49-F238E27FC236}">
                <a16:creationId xmlns:a16="http://schemas.microsoft.com/office/drawing/2014/main" id="{16EC178D-201E-4848-ABF6-260BB55297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2007394"/>
            <a:ext cx="58293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13317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26792-DB47-E046-A6D5-4638A5A2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K-Means Clustering - Process of K-Means Clustering</a:t>
            </a:r>
            <a:endParaRPr kumimoji="1" lang="ko-KR" altLang="en-US" dirty="0"/>
          </a:p>
        </p:txBody>
      </p:sp>
      <p:pic>
        <p:nvPicPr>
          <p:cNvPr id="39938" name="Picture 2" descr="page24image17908960">
            <a:extLst>
              <a:ext uri="{FF2B5EF4-FFF2-40B4-BE49-F238E27FC236}">
                <a16:creationId xmlns:a16="http://schemas.microsoft.com/office/drawing/2014/main" id="{13B0E087-09B2-A147-A481-6F85526DFA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5" y="2310380"/>
            <a:ext cx="53594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0B7F5A-1F61-CC4A-877D-87EDE03DC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690688"/>
            <a:ext cx="49657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8671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26792-DB47-E046-A6D5-4638A5A2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K-Means Clustering - Process of K-Means Clustering</a:t>
            </a:r>
            <a:endParaRPr kumimoji="1" lang="ko-KR" altLang="en-US" dirty="0"/>
          </a:p>
        </p:txBody>
      </p:sp>
      <p:pic>
        <p:nvPicPr>
          <p:cNvPr id="40961" name="Picture 1" descr="page25image18212400">
            <a:extLst>
              <a:ext uri="{FF2B5EF4-FFF2-40B4-BE49-F238E27FC236}">
                <a16:creationId xmlns:a16="http://schemas.microsoft.com/office/drawing/2014/main" id="{3E9A842D-A5CF-E04E-B8A4-F3BAC59FFF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0" y="1943894"/>
            <a:ext cx="5969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28400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6F0B4-57C0-6440-8B73-083A06107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K-Means Clustering – Effect of initial centroids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6B44C57-BBCA-D84C-BDC9-B75C46A9D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973" y="1825625"/>
            <a:ext cx="10180053" cy="4351338"/>
          </a:xfrm>
          <a:prstGeom prst="rect">
            <a:avLst/>
          </a:prstGeom>
        </p:spPr>
      </p:pic>
      <p:pic>
        <p:nvPicPr>
          <p:cNvPr id="41985" name="Picture 1" descr="page26image1343488">
            <a:extLst>
              <a:ext uri="{FF2B5EF4-FFF2-40B4-BE49-F238E27FC236}">
                <a16:creationId xmlns:a16="http://schemas.microsoft.com/office/drawing/2014/main" id="{E576A8EA-678C-5346-AC74-04703A07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27870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28500-ADF8-4445-88B2-EE422B3A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K-Means Clustering – Effect of initial centroids</a:t>
            </a:r>
            <a:endParaRPr kumimoji="1" lang="ko-KR" altLang="en-US" dirty="0"/>
          </a:p>
        </p:txBody>
      </p:sp>
      <p:pic>
        <p:nvPicPr>
          <p:cNvPr id="43010" name="Picture 2" descr="page27image17849872">
            <a:extLst>
              <a:ext uri="{FF2B5EF4-FFF2-40B4-BE49-F238E27FC236}">
                <a16:creationId xmlns:a16="http://schemas.microsoft.com/office/drawing/2014/main" id="{719B2CAF-C293-2742-96F0-790DCEB769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3055144"/>
            <a:ext cx="74295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72532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64C76-3982-7D49-A939-AA661EDB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K-Means Clustering – Limitations of K-Means Clustering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E514248-01FD-0642-8084-1B6144E83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5874"/>
            <a:ext cx="10515600" cy="42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5937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A5085-7B3C-B841-B2A7-033996EF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DBSCAN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D706C7-5437-F640-AC2B-E6B6085A5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Overview</a:t>
            </a:r>
          </a:p>
          <a:p>
            <a:r>
              <a:rPr kumimoji="1" lang="en-US" altLang="ko-KR" dirty="0"/>
              <a:t>Epsilon</a:t>
            </a:r>
          </a:p>
          <a:p>
            <a:r>
              <a:rPr kumimoji="1" lang="en-US" altLang="ko-KR" dirty="0"/>
              <a:t>Border Point</a:t>
            </a:r>
          </a:p>
          <a:p>
            <a:r>
              <a:rPr kumimoji="1" lang="en-US" altLang="ko-KR" dirty="0"/>
              <a:t>Definition of DBSCAN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199358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A4288-3D79-0E40-897F-87AF3F83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DBSCAN - Overview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3728C6F-501F-AF48-9BEA-139F15D1D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450" y="2477294"/>
            <a:ext cx="6515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2864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A4288-3D79-0E40-897F-87AF3F83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DBSCAN - Epsilon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33CECF2-CCB4-8043-BDFA-F4E0FA144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1900" y="2667794"/>
            <a:ext cx="4648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3337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A4288-3D79-0E40-897F-87AF3F83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DBSCAN – Border Point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A49C7BD-3591-E444-9AF9-AC42A7CCF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9050" y="2547144"/>
            <a:ext cx="45339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01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4A9C3-1023-A74C-A40F-F3E57064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Confusion Matrix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2EB787-0D28-2D47-94EA-5D8F9C30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2330450"/>
            <a:ext cx="77089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5682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A4288-3D79-0E40-897F-87AF3F83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DBSCAN – Definition of DBSCAN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8EE2861-BB35-D74B-BBFC-19DF43100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0" y="2509044"/>
            <a:ext cx="51435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235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A4288-3D79-0E40-897F-87AF3F83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DBSCAN - Definition of DBSCAN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888061B-9731-F84B-89B1-0CEE8BF5A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800" y="2572544"/>
            <a:ext cx="6248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0036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A4288-3D79-0E40-897F-87AF3F83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DBSCAN - Definition of DBSCAN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AB40D3E-D5C1-AB41-9F63-0AFD7F6E0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6900" y="2521744"/>
            <a:ext cx="59182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907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A4288-3D79-0E40-897F-87AF3F83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DBSCAN - Definition of DBSCAN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9427C07-0106-EC48-9904-0AF114C02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800" y="2464594"/>
            <a:ext cx="4724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6806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449C2B-82D6-234C-A677-E50657A17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Project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3A22F6-ABF7-894D-AB17-7E7039E81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Full code needed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61456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F39F7-1DA4-EB49-9BA6-E076A733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Code Needed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A5C04-9490-B54D-861B-E1296D2EE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project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1525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3D3F1B-7B35-8E46-9031-B530DB004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Accuracy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0D9044-E8A9-2D4C-8509-7080AD599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What is Accuracy?</a:t>
            </a:r>
          </a:p>
          <a:p>
            <a:r>
              <a:rPr kumimoji="1" lang="en-US" altLang="ko-KR" dirty="0"/>
              <a:t>Paradox of Accuracy</a:t>
            </a:r>
          </a:p>
          <a:p>
            <a:r>
              <a:rPr kumimoji="1" lang="en-US" altLang="ko-KR" dirty="0"/>
              <a:t>Label - Imbalanced Dataset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559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A5068-AC29-F742-8088-2F0B9C20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Accuracy – What is Accuracy?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3CB5D9-7161-5A43-AA9E-B81C5F564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2669246"/>
            <a:ext cx="6134100" cy="1117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CB7C15-E00B-5143-9CF9-262C8FB20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4765405"/>
            <a:ext cx="5880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36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15088-EA95-6B47-AB4F-85C12A245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Accuracy – Paradox of Accuracy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549BBD-A629-FB4E-AC7B-EBD110147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0" y="2501900"/>
            <a:ext cx="45339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04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E3120-212F-DE4E-AD4A-938B7539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Accuracy – Label-Imbalanced Dataset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164DA5-6829-1F4C-AE86-FCEF31CB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879600"/>
            <a:ext cx="63246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51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602CA-4D75-E944-BBD1-62AA7C089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Accuracy – Label-Imbalanced Dataset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0BFB54-8E1C-044F-A4BE-3529C4865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2076450"/>
            <a:ext cx="6426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34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A8D08-FA57-AF47-9716-1EDA084A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Recall and Precision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F1FF71-F557-F94B-866A-7B729891C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Definition</a:t>
            </a:r>
          </a:p>
          <a:p>
            <a:r>
              <a:rPr kumimoji="1" lang="en-US" altLang="ko-KR" dirty="0"/>
              <a:t>Code</a:t>
            </a:r>
          </a:p>
          <a:p>
            <a:r>
              <a:rPr kumimoji="1" lang="en-US" altLang="ko-KR" dirty="0"/>
              <a:t>Trade-Off between Recall and Precision</a:t>
            </a:r>
          </a:p>
          <a:p>
            <a:r>
              <a:rPr kumimoji="1" lang="en-US" altLang="ko-KR" dirty="0"/>
              <a:t>Controlling </a:t>
            </a:r>
            <a:r>
              <a:rPr kumimoji="1" lang="en-US" altLang="ko-KR" dirty="0" err="1"/>
              <a:t>Treshold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817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45667-F4D0-4046-9B05-AE172374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Machine Learning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4708D-7B4A-9E43-B3AE-B118F4438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도대체 </a:t>
            </a:r>
            <a:r>
              <a:rPr kumimoji="1" lang="en-US" altLang="ko-KR" dirty="0"/>
              <a:t>ML</a:t>
            </a:r>
            <a:r>
              <a:rPr kumimoji="1" lang="ko-KR" altLang="en-US" dirty="0"/>
              <a:t>이란 무엇인가</a:t>
            </a:r>
            <a:endParaRPr kumimoji="1" lang="en-US" altLang="ko-KR" dirty="0"/>
          </a:p>
          <a:p>
            <a:r>
              <a:rPr kumimoji="1" lang="en-US" altLang="ko-KR" dirty="0"/>
              <a:t>ML</a:t>
            </a:r>
            <a:r>
              <a:rPr kumimoji="1" lang="ko-KR" altLang="en-US" dirty="0"/>
              <a:t>의 기본 </a:t>
            </a:r>
            <a:r>
              <a:rPr kumimoji="1" lang="en-US" altLang="ko-KR" dirty="0"/>
              <a:t>Flow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591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25B27-6C19-684C-97BF-14B05106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Recall and Precision - Definition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C2BAAB-2B1D-5340-BAE1-FB59C7298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47" y="1909492"/>
            <a:ext cx="5969000" cy="208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700EF6-4505-B148-91BE-6809D4E78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488" y="3929062"/>
            <a:ext cx="5715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2391A-CD60-8F45-9F73-1F812306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Recall and Precision - Definition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348B15-B71C-1146-BAF4-A0ADEEE92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7310"/>
            <a:ext cx="6159500" cy="2501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2F3BF2-83F5-104D-B6EF-8673F0AEC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50" y="3694348"/>
            <a:ext cx="54356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62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8105C-080B-6149-9F16-ABE140F8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Recall and Precision - Code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A90D20-80F2-FA41-B133-126AD516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92" y="1690688"/>
            <a:ext cx="5054600" cy="2933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9C7B33-AA95-2744-BB13-7A5EB683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74" y="3054351"/>
            <a:ext cx="6261100" cy="2895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15EE2D-F618-6C4C-B1B0-E2DE7191B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612" y="2710700"/>
            <a:ext cx="61214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98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6591A-85E2-8643-93A0-E772CD6A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Recall and Precision – Trade-off between Recall and Precision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84F2B1-AFDE-0340-8B75-7C8389BF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39" y="1690688"/>
            <a:ext cx="3365500" cy="2374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D0036E-E92F-B340-80AE-54351FE96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142" y="1168583"/>
            <a:ext cx="6223000" cy="2806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892234-CB11-204B-916E-D4B425539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36" y="4065588"/>
            <a:ext cx="5397500" cy="2324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5A7EF1-4B6F-B24D-8819-A8D976C3B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665" y="4065588"/>
            <a:ext cx="60071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38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CE437-1A72-DA4E-982C-72944FF2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Recall and Precision – Controlling Threshold</a:t>
            </a:r>
            <a:endParaRPr kumimoji="1" lang="ko-KR" altLang="en-US" dirty="0"/>
          </a:p>
        </p:txBody>
      </p:sp>
      <p:pic>
        <p:nvPicPr>
          <p:cNvPr id="4097" name="Picture 1" descr="page24image3870992">
            <a:extLst>
              <a:ext uri="{FF2B5EF4-FFF2-40B4-BE49-F238E27FC236}">
                <a16:creationId xmlns:a16="http://schemas.microsoft.com/office/drawing/2014/main" id="{656652BA-5BC0-AA4D-AC0A-3922BB495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111" y="2023354"/>
            <a:ext cx="49530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65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34DEF-A1F4-EF43-B3DB-7D546425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Recall and Precision – Controlling Threshold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3CE63C-725F-6D4A-90C9-091BEAD73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0750"/>
            <a:ext cx="4584700" cy="2476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706D84-7C1C-B543-955A-345C7D702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280" y="1690688"/>
            <a:ext cx="6184900" cy="3060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DAB792-6886-DC4D-A83F-DB6A07AA3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803" y="4401705"/>
            <a:ext cx="60579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98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79188-CCC3-CC42-B1E3-70469C927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F1 Score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3177C2-497E-EC4C-B02C-E3D454C0E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What is F1 Score?</a:t>
            </a:r>
          </a:p>
          <a:p>
            <a:r>
              <a:rPr kumimoji="1" lang="en-US" altLang="ko-KR" dirty="0"/>
              <a:t>F1 score Code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6531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4F45A-F905-2E4D-856F-BA0024A6A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F1 Score – What is F1 Score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11989F-F8D5-6643-AC33-ACC2BBC1D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2190750"/>
            <a:ext cx="60579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14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48E46-88FC-1C4F-90BC-15EC19B8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F1 Score - Code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E17869-B9A1-1A42-8D01-7497AF67D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197100"/>
            <a:ext cx="55245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73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ECD54-AF25-0446-BB1A-51D241B3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ROC, AUC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5458EA-1B4D-8D4B-8345-5C21362D7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What is TPR, FPR?</a:t>
            </a:r>
          </a:p>
          <a:p>
            <a:r>
              <a:rPr kumimoji="1" lang="en-US" altLang="ko-KR" dirty="0"/>
              <a:t>Interpretation of ROC/AUC Graph</a:t>
            </a:r>
          </a:p>
          <a:p>
            <a:r>
              <a:rPr kumimoji="1" lang="en-US" altLang="ko-KR" dirty="0"/>
              <a:t>Code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93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83885-B830-3145-97B6-3E6C6310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Machine Learning – </a:t>
            </a:r>
            <a:r>
              <a:rPr kumimoji="1" lang="ko-KR" altLang="en-US" dirty="0"/>
              <a:t>도대체 </a:t>
            </a:r>
            <a:r>
              <a:rPr kumimoji="1" lang="en-US" altLang="ko-KR" dirty="0"/>
              <a:t>ML</a:t>
            </a:r>
            <a:r>
              <a:rPr kumimoji="1" lang="ko-KR" altLang="en-US" dirty="0"/>
              <a:t>이란 무엇인가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A81442-E42A-E24F-9C63-FAE40CAB0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Machine Learning : </a:t>
            </a:r>
            <a:r>
              <a:rPr kumimoji="1" lang="ko-KR" altLang="en-US" dirty="0"/>
              <a:t>기계학습</a:t>
            </a:r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기계가 학습한다</a:t>
            </a:r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기계가 어떻게 학습을 하는가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주어진 데이터를 기반으로 학습을 한다</a:t>
            </a:r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규칙 기반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선형 경계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확률 기반 알고리즘을 이용한다</a:t>
            </a:r>
          </a:p>
        </p:txBody>
      </p:sp>
    </p:spTree>
    <p:extLst>
      <p:ext uri="{BB962C8B-B14F-4D97-AF65-F5344CB8AC3E}">
        <p14:creationId xmlns:p14="http://schemas.microsoft.com/office/powerpoint/2010/main" val="3977253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8B83E2-C7DC-4E4B-AFA3-D911FABC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ROC, AUC – What is TPR, FPR?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8C3FFF-5D44-C440-94F5-B18C85DD6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50" y="2057400"/>
            <a:ext cx="62357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16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AD1D76-BB72-F545-B971-95DF7225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ROC, AUC – What is TPR, FPR?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CE5388-FE9B-974D-B297-12F84B6B2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50" y="2095500"/>
            <a:ext cx="62357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74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9E9F7-AA59-504D-8875-198280D3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ROC, AUC – Interpretation of ROC/AUC Graph 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83975F-F1D7-F84F-9EA4-E5CBB3A11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292350"/>
            <a:ext cx="6248400" cy="2273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33A528-3576-464D-AD69-D848B1E78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60" y="3015034"/>
            <a:ext cx="6159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55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F3E14-0186-3245-B60A-481B9445B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ROC, AUC - Code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6B562B-986F-C647-A14D-F4F188840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58" y="2133600"/>
            <a:ext cx="6248400" cy="2590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74938A-E2FF-D948-9B24-9C90DFFF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031" y="2486288"/>
            <a:ext cx="48768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8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17B3C-BA18-CE44-AA9B-20A2449B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Example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95D099-F5DF-8C47-B85C-3D4A07679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Controlling Metrics</a:t>
            </a:r>
          </a:p>
          <a:p>
            <a:r>
              <a:rPr kumimoji="1" lang="en-US" altLang="ko-KR" dirty="0"/>
              <a:t>Data Preprocessing</a:t>
            </a:r>
          </a:p>
          <a:p>
            <a:r>
              <a:rPr kumimoji="1" lang="en-US" altLang="ko-KR" dirty="0"/>
              <a:t>Change Threshold</a:t>
            </a:r>
          </a:p>
        </p:txBody>
      </p:sp>
    </p:spTree>
    <p:extLst>
      <p:ext uri="{BB962C8B-B14F-4D97-AF65-F5344CB8AC3E}">
        <p14:creationId xmlns:p14="http://schemas.microsoft.com/office/powerpoint/2010/main" val="2516901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FDC8B-A42D-F748-AF13-E577F5AB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Example – Controlling Metrics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3A4D15-4994-5A42-B705-A5F0E9F93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4850"/>
            <a:ext cx="6235700" cy="2908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2FC75A-BECB-314C-862D-8904735C8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2822913"/>
            <a:ext cx="34544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3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5590C-D832-2345-A1BA-E5134220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Example – Data Preprocessing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DD31A1-A950-D34F-AA50-3329BA79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032500" cy="2349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91DD8B-018B-CC49-BF8A-40B3A2A4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50" y="3016251"/>
            <a:ext cx="59055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76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01EF8-98D9-D64A-AA92-3CD629D1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Example – Change Threshold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19AC1-6C07-5045-8596-DAE9D866E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6900"/>
            <a:ext cx="4419600" cy="3124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C87464-DBF7-F646-80C3-06B3078F6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313" y="3032057"/>
            <a:ext cx="61214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48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B9ED5-5A0B-0C4F-8FC8-29794B07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Code Needed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453D6-8B68-144E-B365-6B3838252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Label-Imbalanced Dataset</a:t>
            </a:r>
          </a:p>
          <a:p>
            <a:r>
              <a:rPr kumimoji="1" lang="en-US" altLang="ko-KR" dirty="0"/>
              <a:t>Recall and Precision Part (several code exist..)</a:t>
            </a:r>
          </a:p>
          <a:p>
            <a:r>
              <a:rPr kumimoji="1" lang="en-US" altLang="ko-KR" dirty="0"/>
              <a:t>ROC, AUC</a:t>
            </a:r>
          </a:p>
          <a:p>
            <a:r>
              <a:rPr kumimoji="1" lang="en-US" altLang="ko-KR" dirty="0"/>
              <a:t>Pima Indian Example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42004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B8AC3-CF7C-DD42-B0AB-95F5822FD0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0104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C6BEE5-D2C8-9C45-AFCF-B89696A4DD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 err="1"/>
              <a:t>백준성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신다혜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전웅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962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23F70-146F-A34E-9810-FAEF4ED14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Machine Learning – ML</a:t>
            </a:r>
            <a:r>
              <a:rPr kumimoji="1" lang="ko-KR" altLang="en-US" dirty="0"/>
              <a:t>의 기본 </a:t>
            </a:r>
            <a:r>
              <a:rPr kumimoji="1" lang="en-US" altLang="ko-KR" dirty="0"/>
              <a:t>Flow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DAEFE-BC5A-4C43-81E5-F07DCAE65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데이터 준비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데이터 수집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전처리</a:t>
            </a:r>
            <a:endParaRPr kumimoji="1" lang="en-US" altLang="ko-KR" dirty="0"/>
          </a:p>
          <a:p>
            <a:r>
              <a:rPr kumimoji="1" lang="ko-KR" altLang="en-US" dirty="0"/>
              <a:t>데이터 세트 분리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검증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평가</a:t>
            </a:r>
            <a:endParaRPr kumimoji="1" lang="en-US" altLang="ko-KR" dirty="0"/>
          </a:p>
          <a:p>
            <a:r>
              <a:rPr kumimoji="1" lang="ko-KR" altLang="en-US" dirty="0"/>
              <a:t>모델 학습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알고리즘 선택 및 학습 과정</a:t>
            </a:r>
            <a:endParaRPr kumimoji="1" lang="en-US" altLang="ko-KR" dirty="0"/>
          </a:p>
          <a:p>
            <a:r>
              <a:rPr kumimoji="1" lang="ko-KR" altLang="en-US" dirty="0"/>
              <a:t>평가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결과에 대한 해석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기본 흐름이 너무 쉽게 이해되는 것이 장점이자 단점</a:t>
            </a:r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학습하는 입장에서 내가 제대로 배운 것이 맞는지 의문이 생김</a:t>
            </a:r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단계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단계마다 가미할 수 있는 기술이 무궁무진함</a:t>
            </a:r>
          </a:p>
        </p:txBody>
      </p:sp>
    </p:spTree>
    <p:extLst>
      <p:ext uri="{BB962C8B-B14F-4D97-AF65-F5344CB8AC3E}">
        <p14:creationId xmlns:p14="http://schemas.microsoft.com/office/powerpoint/2010/main" val="165785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60DC4-5125-FB48-990D-8F41BB1B6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0E873-B58F-5040-9E67-7D4F81F06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DecisionTree</a:t>
            </a:r>
            <a:endParaRPr kumimoji="1" lang="en-US" altLang="ko-KR" dirty="0"/>
          </a:p>
          <a:p>
            <a:r>
              <a:rPr kumimoji="1" lang="en-US" altLang="ko-KR" dirty="0"/>
              <a:t>Overfitting Issue</a:t>
            </a:r>
          </a:p>
          <a:p>
            <a:r>
              <a:rPr kumimoji="1" lang="en-US" altLang="ko-KR" dirty="0"/>
              <a:t>Ensemble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831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BFF970-3557-C049-96DD-84F2B3EE9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DecisionTree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464D3B-0763-B346-AF72-A37A022C0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What is </a:t>
            </a:r>
            <a:r>
              <a:rPr kumimoji="1" lang="en-US" altLang="ko-KR" dirty="0" err="1"/>
              <a:t>DecisionTree</a:t>
            </a:r>
            <a:endParaRPr kumimoji="1" lang="en-US" altLang="ko-KR" dirty="0"/>
          </a:p>
          <a:p>
            <a:r>
              <a:rPr kumimoji="1" lang="en-US" altLang="ko-KR" dirty="0"/>
              <a:t>Entropy vs Gini</a:t>
            </a:r>
          </a:p>
          <a:p>
            <a:r>
              <a:rPr kumimoji="1" lang="en-US" altLang="ko-KR" dirty="0"/>
              <a:t>Making Tree</a:t>
            </a:r>
          </a:p>
        </p:txBody>
      </p:sp>
    </p:spTree>
    <p:extLst>
      <p:ext uri="{BB962C8B-B14F-4D97-AF65-F5344CB8AC3E}">
        <p14:creationId xmlns:p14="http://schemas.microsoft.com/office/powerpoint/2010/main" val="3283876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064FC-35A6-8648-9ECD-C46E1AF2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DecisionTree</a:t>
            </a:r>
            <a:r>
              <a:rPr kumimoji="1" lang="en-US" altLang="ko-KR" dirty="0"/>
              <a:t> – What is </a:t>
            </a:r>
            <a:r>
              <a:rPr kumimoji="1" lang="en-US" altLang="ko-KR" dirty="0" err="1"/>
              <a:t>DecisionTree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C418CB-E2A3-C84D-ABC1-6E08B86B9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/>
              <a:t>결정트리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DecisionTree</a:t>
            </a:r>
            <a:r>
              <a:rPr kumimoji="1" lang="en-US" altLang="ko-KR" dirty="0"/>
              <a:t>) : </a:t>
            </a:r>
            <a:r>
              <a:rPr kumimoji="1" lang="ko-KR" altLang="en-US" dirty="0"/>
              <a:t>규칙을 통해 분류해 나가는 알고리즘</a:t>
            </a:r>
            <a:endParaRPr kumimoji="1" lang="en-US" altLang="ko-KR" dirty="0"/>
          </a:p>
          <a:p>
            <a:r>
              <a:rPr kumimoji="1" lang="ko-KR" altLang="en-US" dirty="0"/>
              <a:t>균일도가 높은 데이터세트를 먼저 선택할 수 있도록 규칙을 찾아냄</a:t>
            </a:r>
            <a:endParaRPr kumimoji="1" lang="en-US" altLang="ko-KR" dirty="0"/>
          </a:p>
          <a:p>
            <a:r>
              <a:rPr kumimoji="1" lang="ko-KR" altLang="en-US" dirty="0" err="1"/>
              <a:t>균일도를</a:t>
            </a:r>
            <a:r>
              <a:rPr kumimoji="1" lang="ko-KR" altLang="en-US" dirty="0"/>
              <a:t> 측정하는 방법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Entropy, Gini</a:t>
            </a:r>
          </a:p>
          <a:p>
            <a:r>
              <a:rPr kumimoji="1" lang="en-US" altLang="ko-KR" dirty="0"/>
              <a:t>-&gt; Entropy</a:t>
            </a:r>
            <a:r>
              <a:rPr kumimoji="1" lang="ko-KR" altLang="en-US" dirty="0"/>
              <a:t>가 일반적으로 성능이 더 좋지만 </a:t>
            </a:r>
            <a:r>
              <a:rPr kumimoji="1" lang="ko-KR" altLang="en-US" dirty="0" err="1"/>
              <a:t>계산량이</a:t>
            </a:r>
            <a:r>
              <a:rPr kumimoji="1" lang="ko-KR" altLang="en-US" dirty="0"/>
              <a:t> 많다는 단점이 있음</a:t>
            </a:r>
          </a:p>
        </p:txBody>
      </p:sp>
    </p:spTree>
    <p:extLst>
      <p:ext uri="{BB962C8B-B14F-4D97-AF65-F5344CB8AC3E}">
        <p14:creationId xmlns:p14="http://schemas.microsoft.com/office/powerpoint/2010/main" val="309458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4D608-7559-6446-8FF8-E0916096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DecisionTree</a:t>
            </a:r>
            <a:r>
              <a:rPr kumimoji="1" lang="en-US" altLang="ko-KR" dirty="0"/>
              <a:t> – Entropy vs Gini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C940C5-FDA1-6542-9A0E-204F11AB4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128000" cy="3949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799A6F-D10E-9B48-81CA-5E3204C3A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281362"/>
            <a:ext cx="69342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12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AE727-5BFD-AD46-95D8-F0E58EA8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DecisionTree</a:t>
            </a:r>
            <a:r>
              <a:rPr kumimoji="1" lang="en-US" altLang="ko-KR" dirty="0"/>
              <a:t> – Making Tree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A6A0EC-96F9-A143-86DC-D2123DF1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7394" y="1027906"/>
            <a:ext cx="7899400" cy="4457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00E0CF-59DB-B741-BE1C-F7D28313B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12" y="4041201"/>
            <a:ext cx="9144000" cy="3352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DAB706-E2C8-1544-BC08-BE4D33F5C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850" y="1723197"/>
            <a:ext cx="6426200" cy="4076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2DA9C5-A969-2E4D-8CF6-D189E40FF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127" y="4027353"/>
            <a:ext cx="3701141" cy="268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82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E04FF-0403-6948-BB06-E84B3866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DecisionTree</a:t>
            </a:r>
            <a:r>
              <a:rPr kumimoji="1" lang="en-US" altLang="ko-KR" dirty="0"/>
              <a:t> – Making Tree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D449ED-A565-0B48-8F5D-3AD85C28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56" y="1690688"/>
            <a:ext cx="5321300" cy="4584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B365FA-B59A-A647-9DF5-8C6EC1464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078" y="1550988"/>
            <a:ext cx="5156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236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0B067-0816-314D-9FBE-66979975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DecisionTree</a:t>
            </a:r>
            <a:r>
              <a:rPr kumimoji="1" lang="en-US" altLang="ko-KR" dirty="0"/>
              <a:t> – Making Tree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1195CF-A405-E748-ACF0-C83AC823C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86" y="1690688"/>
            <a:ext cx="7728085" cy="45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97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C0167-6239-3241-83C4-09B6715F9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Overfitting Issue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62DA2-6F7F-DD46-8403-A52A4FE9F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/>
              <a:t>Tree</a:t>
            </a:r>
            <a:r>
              <a:rPr kumimoji="1" lang="ko-KR" altLang="en-US" dirty="0"/>
              <a:t>의 모든 </a:t>
            </a:r>
            <a:r>
              <a:rPr kumimoji="1" lang="en-US" altLang="ko-KR" dirty="0"/>
              <a:t>terminal node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순도 </a:t>
            </a:r>
            <a:r>
              <a:rPr kumimoji="1" lang="en-US" altLang="ko-KR" dirty="0"/>
              <a:t>100%</a:t>
            </a:r>
            <a:r>
              <a:rPr kumimoji="1" lang="ko-KR" altLang="en-US" dirty="0"/>
              <a:t>로 만들면 분기가 너무 많아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발생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과하게 학습되어 테스트 데이터에 대한 오차가 증가하는 경우를 의미</a:t>
            </a:r>
            <a:endParaRPr kumimoji="1" lang="en-US" altLang="ko-KR" dirty="0"/>
          </a:p>
          <a:p>
            <a:r>
              <a:rPr kumimoji="1" lang="ko-KR" altLang="en-US" dirty="0" err="1"/>
              <a:t>과적합</a:t>
            </a:r>
            <a:r>
              <a:rPr kumimoji="1" lang="ko-KR" altLang="en-US" dirty="0"/>
              <a:t> 방지 방법은 굉장히 많지만 </a:t>
            </a:r>
            <a:r>
              <a:rPr kumimoji="1" lang="en-US" altLang="ko-KR" dirty="0" err="1"/>
              <a:t>DecisionTree</a:t>
            </a:r>
            <a:r>
              <a:rPr kumimoji="1" lang="ko-KR" altLang="en-US" dirty="0"/>
              <a:t>에 특화된 방법론으로 가지치기와 앙상블을 생각할 수 있음</a:t>
            </a:r>
            <a:endParaRPr kumimoji="1" lang="en-US" altLang="ko-KR" dirty="0"/>
          </a:p>
          <a:p>
            <a:r>
              <a:rPr kumimoji="1" lang="ko-KR" altLang="en-US" dirty="0"/>
              <a:t>가지치기</a:t>
            </a:r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사전 가지치기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트리 최대 </a:t>
            </a:r>
            <a:r>
              <a:rPr kumimoji="1" lang="en-US" altLang="ko-KR" dirty="0"/>
              <a:t>depth</a:t>
            </a:r>
            <a:r>
              <a:rPr kumimoji="1" lang="ko-KR" altLang="en-US" dirty="0"/>
              <a:t> 혹은 각 노드의 최소 </a:t>
            </a:r>
            <a:r>
              <a:rPr kumimoji="1" lang="ko-KR" altLang="en-US" dirty="0" err="1"/>
              <a:t>관측값을</a:t>
            </a:r>
            <a:r>
              <a:rPr kumimoji="1" lang="ko-KR" altLang="en-US" dirty="0"/>
              <a:t> 지정하여 트리를 만드는 도중에 중지시킴</a:t>
            </a:r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사후 가지치기</a:t>
            </a:r>
            <a:r>
              <a:rPr kumimoji="1" lang="en-US" altLang="ko-KR" dirty="0"/>
              <a:t> : full tree(</a:t>
            </a:r>
            <a:r>
              <a:rPr kumimoji="1" lang="ko-KR" altLang="en-US" dirty="0"/>
              <a:t>순도 </a:t>
            </a:r>
            <a:r>
              <a:rPr kumimoji="1" lang="en-US" altLang="ko-KR" dirty="0"/>
              <a:t>100%)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적절한 수준의 </a:t>
            </a:r>
            <a:r>
              <a:rPr kumimoji="1" lang="en-US" altLang="ko-KR" dirty="0"/>
              <a:t>terminal node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결합</a:t>
            </a:r>
          </a:p>
        </p:txBody>
      </p:sp>
    </p:spTree>
    <p:extLst>
      <p:ext uri="{BB962C8B-B14F-4D97-AF65-F5344CB8AC3E}">
        <p14:creationId xmlns:p14="http://schemas.microsoft.com/office/powerpoint/2010/main" val="3690119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8C5E08-F3A1-EA42-BEF5-2B4058AB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Ensemble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61938B-FA5E-BB46-A214-35AA63200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What is Ensemble</a:t>
            </a:r>
          </a:p>
          <a:p>
            <a:r>
              <a:rPr kumimoji="1" lang="en-US" altLang="ko-KR" dirty="0"/>
              <a:t>Voting</a:t>
            </a:r>
          </a:p>
          <a:p>
            <a:r>
              <a:rPr kumimoji="1" lang="en-US" altLang="ko-KR" dirty="0"/>
              <a:t>Bagging</a:t>
            </a:r>
          </a:p>
          <a:p>
            <a:r>
              <a:rPr kumimoji="1" lang="en-US" altLang="ko-KR" dirty="0" err="1"/>
              <a:t>RandomForeset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1916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9C83-F979-BB4E-862E-86B23A94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Ensemble – What is Ensemble?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332316-3FAE-8C45-B3E9-1FAF55BD7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여러 모델을 조합하여 </a:t>
            </a:r>
            <a:r>
              <a:rPr kumimoji="1" lang="ko-KR" altLang="en-US" dirty="0" err="1"/>
              <a:t>과적합을</a:t>
            </a:r>
            <a:r>
              <a:rPr kumimoji="1" lang="ko-KR" altLang="en-US" dirty="0"/>
              <a:t> 방지하고 예측의 정확도를 높이는 방법</a:t>
            </a:r>
            <a:endParaRPr kumimoji="1" lang="en-US" altLang="ko-KR" dirty="0"/>
          </a:p>
          <a:p>
            <a:r>
              <a:rPr kumimoji="1" lang="en-US" altLang="ko-KR" dirty="0" err="1"/>
              <a:t>DecisionTree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여러개</a:t>
            </a:r>
            <a:r>
              <a:rPr kumimoji="1" lang="ko-KR" altLang="en-US" dirty="0"/>
              <a:t> 조합하여 학습 성능을 향상시키는 것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RandomForeset</a:t>
            </a:r>
            <a:endParaRPr kumimoji="1" lang="en-US" altLang="ko-KR" dirty="0"/>
          </a:p>
          <a:p>
            <a:r>
              <a:rPr kumimoji="1" lang="ko-KR" altLang="en-US" dirty="0"/>
              <a:t>서로 같은 알고리즘의 조합 뿐 아니라 다양한 알고리즘을 조합해서 결과를 도출할 수 있음</a:t>
            </a:r>
            <a:endParaRPr kumimoji="1" lang="en-US" altLang="ko-KR" dirty="0"/>
          </a:p>
          <a:p>
            <a:r>
              <a:rPr kumimoji="1" lang="ko-KR" altLang="en-US" dirty="0"/>
              <a:t>최종 결과를 산출하는 방식에 따라 다양한 종류로 나뉨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842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41802B-BAB7-6D48-894D-83D973FA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87" y="1167752"/>
            <a:ext cx="11218425" cy="452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973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80E91-11AC-3B40-A7BB-8B327B42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Ensmble</a:t>
            </a:r>
            <a:r>
              <a:rPr kumimoji="1" lang="en-US" altLang="ko-KR" dirty="0"/>
              <a:t> – What is Ensemble?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FEBF90-0400-8D43-8358-6F0351A34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2533650"/>
            <a:ext cx="4318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607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70A7B-133D-B34E-BD9E-15729251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Ensemble - Voting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9A53FD-F25E-F346-978B-6A9178AD6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여러 개의 </a:t>
            </a:r>
            <a:r>
              <a:rPr kumimoji="1" lang="ko-KR" altLang="en-US" dirty="0" err="1"/>
              <a:t>분류기가</a:t>
            </a:r>
            <a:r>
              <a:rPr kumimoji="1" lang="ko-KR" altLang="en-US" dirty="0"/>
              <a:t> 투표를 통해 최종 예측 결과를 결정하는 방식 </a:t>
            </a:r>
            <a:endParaRPr kumimoji="1" lang="en-US" altLang="ko-KR" dirty="0"/>
          </a:p>
          <a:p>
            <a:r>
              <a:rPr kumimoji="1" lang="en-US" altLang="ko-KR" dirty="0"/>
              <a:t>-&gt; Hard Voting : </a:t>
            </a:r>
            <a:r>
              <a:rPr kumimoji="1" lang="ko-KR" altLang="en-US" dirty="0"/>
              <a:t>예측 결과값 중 다수의 </a:t>
            </a:r>
            <a:r>
              <a:rPr kumimoji="1" lang="ko-KR" altLang="en-US" dirty="0" err="1"/>
              <a:t>분류기가</a:t>
            </a:r>
            <a:r>
              <a:rPr kumimoji="1" lang="ko-KR" altLang="en-US" dirty="0"/>
              <a:t> 결정한 </a:t>
            </a:r>
            <a:r>
              <a:rPr kumimoji="1" lang="ko-KR" altLang="en-US" dirty="0" err="1"/>
              <a:t>예측값을</a:t>
            </a:r>
            <a:r>
              <a:rPr kumimoji="1" lang="ko-KR" altLang="en-US" dirty="0"/>
              <a:t> 최종 결과값으로 선택</a:t>
            </a:r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Soft Voting : </a:t>
            </a:r>
            <a:r>
              <a:rPr kumimoji="1" lang="ko-KR" altLang="en-US" dirty="0" err="1"/>
              <a:t>분류기들의</a:t>
            </a:r>
            <a:r>
              <a:rPr kumimoji="1" lang="ko-KR" altLang="en-US" dirty="0"/>
              <a:t> 레이블 값 결정 확률의 평균값을 구한 뒤 확률이 가장 높은 레이블 값을 최종 결과값으로 결정</a:t>
            </a:r>
            <a:endParaRPr kumimoji="1" lang="en-US" altLang="ko-KR" dirty="0"/>
          </a:p>
        </p:txBody>
      </p:sp>
      <p:pic>
        <p:nvPicPr>
          <p:cNvPr id="5121" name="Picture 1" descr="page20image18056832">
            <a:extLst>
              <a:ext uri="{FF2B5EF4-FFF2-40B4-BE49-F238E27FC236}">
                <a16:creationId xmlns:a16="http://schemas.microsoft.com/office/drawing/2014/main" id="{0D33D7BF-D0F5-CE48-B0F2-7A71E745E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609975"/>
            <a:ext cx="6134100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7686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59DCC-F63C-B546-8A4A-B8770131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Ensmble</a:t>
            </a:r>
            <a:r>
              <a:rPr kumimoji="1" lang="en-US" altLang="ko-KR" dirty="0"/>
              <a:t> - Voting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CF4467-EB93-594C-9D72-908D8D9C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0" y="2247900"/>
            <a:ext cx="4241800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B148D8-75C4-3D44-8D71-9267F10D66E2}"/>
              </a:ext>
            </a:extLst>
          </p:cNvPr>
          <p:cNvSpPr txBox="1"/>
          <p:nvPr/>
        </p:nvSpPr>
        <p:spPr>
          <a:xfrm>
            <a:off x="2777246" y="5167312"/>
            <a:ext cx="60992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666666"/>
                </a:solidFill>
                <a:effectLst/>
                <a:latin typeface="MalgunGothic"/>
              </a:rPr>
              <a:t>너무 당연한 얘기지만 소프트 </a:t>
            </a:r>
            <a:r>
              <a:rPr lang="ko-KR" altLang="en-US" sz="1800" dirty="0" err="1">
                <a:solidFill>
                  <a:srgbClr val="666666"/>
                </a:solidFill>
                <a:effectLst/>
                <a:latin typeface="MalgunGothic"/>
              </a:rPr>
              <a:t>보팅은</a:t>
            </a:r>
            <a:r>
              <a:rPr lang="ko-KR" altLang="en-US" sz="1800" dirty="0">
                <a:solidFill>
                  <a:srgbClr val="666666"/>
                </a:solidFill>
                <a:effectLst/>
                <a:latin typeface="MalgunGothic"/>
              </a:rPr>
              <a:t> 각 모델의 결정 확률에 </a:t>
            </a:r>
            <a:r>
              <a:rPr lang="en-US" altLang="ko-KR" sz="1800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0.5 </a:t>
            </a:r>
            <a:r>
              <a:rPr lang="ko-KR" altLang="en-US" sz="1800" dirty="0">
                <a:solidFill>
                  <a:srgbClr val="666666"/>
                </a:solidFill>
                <a:effectLst/>
                <a:latin typeface="MalgunGothic"/>
              </a:rPr>
              <a:t>가 아닌 다른 값을 곱하면 </a:t>
            </a:r>
            <a:r>
              <a:rPr lang="en-US" altLang="ko-KR" sz="1800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6:4, 7:3 </a:t>
            </a:r>
            <a:r>
              <a:rPr lang="ko-KR" altLang="en-US" sz="1800" dirty="0">
                <a:solidFill>
                  <a:srgbClr val="666666"/>
                </a:solidFill>
                <a:effectLst/>
                <a:latin typeface="MalgunGothic"/>
              </a:rPr>
              <a:t>등 다양한 비율로 가중 평균을 낼 수 있다</a:t>
            </a:r>
            <a:r>
              <a:rPr lang="en-US" altLang="ko-KR" sz="1800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ko-KR" altLang="en-US" sz="1800" dirty="0">
                <a:solidFill>
                  <a:srgbClr val="666666"/>
                </a:solidFill>
                <a:effectLst/>
                <a:latin typeface="MalgunGothic"/>
              </a:rPr>
              <a:t>일반적으로 하드 </a:t>
            </a:r>
            <a:r>
              <a:rPr lang="ko-KR" altLang="en-US" sz="1800" dirty="0" err="1">
                <a:solidFill>
                  <a:srgbClr val="666666"/>
                </a:solidFill>
                <a:effectLst/>
                <a:latin typeface="MalgunGothic"/>
              </a:rPr>
              <a:t>보팅보다는</a:t>
            </a:r>
            <a:r>
              <a:rPr lang="ko-KR" altLang="en-US" sz="1800" dirty="0">
                <a:solidFill>
                  <a:srgbClr val="666666"/>
                </a:solidFill>
                <a:effectLst/>
                <a:latin typeface="MalgunGothic"/>
              </a:rPr>
              <a:t> 소프트 </a:t>
            </a:r>
            <a:r>
              <a:rPr lang="ko-KR" altLang="en-US" sz="1800" dirty="0" err="1">
                <a:solidFill>
                  <a:srgbClr val="666666"/>
                </a:solidFill>
                <a:effectLst/>
                <a:latin typeface="MalgunGothic"/>
              </a:rPr>
              <a:t>보팅</a:t>
            </a:r>
            <a:r>
              <a:rPr lang="ko-KR" altLang="en-US" sz="1800" dirty="0">
                <a:solidFill>
                  <a:srgbClr val="666666"/>
                </a:solidFill>
                <a:effectLst/>
                <a:latin typeface="MalgunGothic"/>
              </a:rPr>
              <a:t> 방식이 성 </a:t>
            </a:r>
            <a:r>
              <a:rPr lang="ko-KR" altLang="en-US" sz="1800" dirty="0" err="1">
                <a:solidFill>
                  <a:srgbClr val="666666"/>
                </a:solidFill>
                <a:effectLst/>
                <a:latin typeface="MalgunGothic"/>
              </a:rPr>
              <a:t>능이더좋아자주사용되고있다</a:t>
            </a:r>
            <a:r>
              <a:rPr lang="en-US" altLang="ko-KR" sz="1800" dirty="0">
                <a:solidFill>
                  <a:srgbClr val="666666"/>
                </a:solidFill>
                <a:effectLst/>
                <a:latin typeface="Calibri" panose="020F0502020204030204" pitchFamily="34" charset="0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5208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EE754-DB49-FC45-A4CE-C0B57A43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Ensemble - Bagging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9A181-5CCC-DD4F-8038-4E2B3CEC9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개 </a:t>
            </a:r>
            <a:r>
              <a:rPr lang="en-US" altLang="ko-KR" dirty="0"/>
              <a:t>data set</a:t>
            </a:r>
            <a:r>
              <a:rPr lang="ko-KR" altLang="en-US" dirty="0"/>
              <a:t>을 중첩되게 분리하는 </a:t>
            </a:r>
            <a:r>
              <a:rPr lang="ko-KR" altLang="en-US" dirty="0" err="1"/>
              <a:t>부트스트래핑</a:t>
            </a:r>
            <a:r>
              <a:rPr lang="ko-KR" altLang="en-US" dirty="0"/>
              <a:t> 기법을 사용하 </a:t>
            </a:r>
          </a:p>
          <a:p>
            <a:r>
              <a:rPr lang="ko-KR" altLang="en-US" dirty="0"/>
              <a:t>데이터가 갖는 다양성을 늘려주는 방법이다</a:t>
            </a:r>
            <a:r>
              <a:rPr lang="en-US" altLang="ko-KR" dirty="0"/>
              <a:t>! </a:t>
            </a:r>
            <a:endParaRPr lang="ko-KR" altLang="en-US" dirty="0"/>
          </a:p>
          <a:p>
            <a:r>
              <a:rPr lang="ko-KR" altLang="en-US" dirty="0"/>
              <a:t>원래 데이터 𝒚</a:t>
            </a:r>
            <a:r>
              <a:rPr lang="en-US" altLang="ko-KR" dirty="0"/>
              <a:t>=𝑭! </a:t>
            </a:r>
            <a:r>
              <a:rPr lang="ko-KR" altLang="en-US" dirty="0"/>
              <a:t>𝒙 </a:t>
            </a:r>
            <a:r>
              <a:rPr lang="en-US" altLang="ko-KR" dirty="0"/>
              <a:t>+𝜺 </a:t>
            </a:r>
            <a:r>
              <a:rPr lang="ko-KR" altLang="en-US" dirty="0"/>
              <a:t>로 반복적으로 학습시키면 </a:t>
            </a:r>
            <a:r>
              <a:rPr lang="ko-KR" altLang="en-US" dirty="0" err="1"/>
              <a:t>오차항이</a:t>
            </a:r>
            <a:r>
              <a:rPr lang="ko-KR" altLang="en-US" dirty="0"/>
              <a:t> 종 </a:t>
            </a:r>
            <a:r>
              <a:rPr lang="ko-KR" altLang="en-US" dirty="0" err="1"/>
              <a:t>속적인</a:t>
            </a:r>
            <a:r>
              <a:rPr lang="ko-KR" altLang="en-US" dirty="0"/>
              <a:t> 모델로 만들어지기 때문에 같은 모델에서 샘플을 여러 번 뽑 아</a:t>
            </a:r>
            <a:r>
              <a:rPr lang="en-US" altLang="ko-KR" dirty="0"/>
              <a:t>(bootstrap) </a:t>
            </a:r>
            <a:r>
              <a:rPr lang="ko-KR" altLang="en-US" dirty="0"/>
              <a:t>각 모델에 학습시켜 결과물을 집계 </a:t>
            </a:r>
            <a:r>
              <a:rPr lang="en-US" altLang="ko-KR" dirty="0"/>
              <a:t>-&gt; </a:t>
            </a:r>
            <a:r>
              <a:rPr lang="ko-KR" altLang="en-US" dirty="0" err="1"/>
              <a:t>배깅을</a:t>
            </a:r>
            <a:r>
              <a:rPr lang="ko-KR" altLang="en-US" dirty="0"/>
              <a:t> 통해 오 </a:t>
            </a:r>
            <a:r>
              <a:rPr lang="ko-KR" altLang="en-US" dirty="0" err="1"/>
              <a:t>차항</a:t>
            </a:r>
            <a:r>
              <a:rPr lang="ko-KR" altLang="en-US" dirty="0"/>
              <a:t> 데이터가 갖는 분포를 왜곡시키기 위해서 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2463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4C4FD-0EFF-AC41-AA78-1D4D10569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145" name="Picture 1" descr="page22image17974704">
            <a:extLst>
              <a:ext uri="{FF2B5EF4-FFF2-40B4-BE49-F238E27FC236}">
                <a16:creationId xmlns:a16="http://schemas.microsoft.com/office/drawing/2014/main" id="{FF0AA086-4213-7849-BE0D-F4669BB3A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656" y="2334638"/>
            <a:ext cx="5359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0801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90F62-16C0-424F-9B99-2A85E721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Ensemble - </a:t>
            </a:r>
            <a:r>
              <a:rPr kumimoji="1" lang="en-US" altLang="ko-KR" dirty="0" err="1"/>
              <a:t>RandomForest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1BFAF3-86F2-3B42-A2A7-74A2FB529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앙상블 </a:t>
            </a:r>
            <a:r>
              <a:rPr lang="ko-KR" altLang="en-US" dirty="0" err="1"/>
              <a:t>배깅의</a:t>
            </a:r>
            <a:r>
              <a:rPr lang="ko-KR" altLang="en-US" dirty="0"/>
              <a:t> 대표적 알고리즘</a:t>
            </a:r>
            <a:endParaRPr lang="en-US" altLang="ko-KR" dirty="0"/>
          </a:p>
          <a:p>
            <a:r>
              <a:rPr lang="ko-KR" altLang="en-US" dirty="0"/>
              <a:t>앙상블 모델이 잘 작동하기 위해 </a:t>
            </a:r>
            <a:r>
              <a:rPr lang="en-US" altLang="ko-KR" dirty="0"/>
              <a:t>Diversity</a:t>
            </a:r>
            <a:r>
              <a:rPr lang="ko-KR" altLang="en-US" dirty="0"/>
              <a:t>와 </a:t>
            </a:r>
            <a:r>
              <a:rPr lang="en-US" altLang="ko-KR" dirty="0"/>
              <a:t>Random</a:t>
            </a:r>
            <a:r>
              <a:rPr lang="ko-KR" altLang="en-US" dirty="0"/>
              <a:t>성 확보 </a:t>
            </a:r>
            <a:endParaRPr lang="en-US" altLang="ko-KR" dirty="0"/>
          </a:p>
          <a:p>
            <a:r>
              <a:rPr lang="ko-KR" altLang="en-US" dirty="0"/>
              <a:t>랜덤 </a:t>
            </a:r>
            <a:r>
              <a:rPr lang="ko-KR" altLang="en-US" dirty="0" err="1"/>
              <a:t>포레스트는</a:t>
            </a:r>
            <a:r>
              <a:rPr lang="ko-KR" altLang="en-US" dirty="0"/>
              <a:t> 앙상블 알고리즘 중 비교적 빠른 수행 속도 와 다양한 영역에서 높은 예측 성능 </a:t>
            </a:r>
          </a:p>
          <a:p>
            <a:r>
              <a:rPr lang="ko-KR" altLang="en-US" dirty="0"/>
              <a:t>그 이유 두 가지 </a:t>
            </a:r>
            <a:r>
              <a:rPr lang="en-US" altLang="ko-KR" dirty="0"/>
              <a:t>1) Bagging 2) Random subspace 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12727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78061-A0A9-7C41-AB84-756DC227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Ensemble - </a:t>
            </a:r>
            <a:r>
              <a:rPr kumimoji="1" lang="en-US" altLang="ko-KR" dirty="0" err="1"/>
              <a:t>RandomForest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78B2AA-BF48-644D-AC04-8726DFD9F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앙상블알고리즘중비교적빠른수행속도</a:t>
            </a:r>
            <a:r>
              <a:rPr lang="ko-KR" altLang="en-US" dirty="0"/>
              <a:t> </a:t>
            </a:r>
            <a:r>
              <a:rPr lang="en-US" altLang="ko-KR" dirty="0"/>
              <a:t>• </a:t>
            </a:r>
            <a:r>
              <a:rPr lang="ko-KR" altLang="en-US" dirty="0"/>
              <a:t>다양한 영역에서 높은 예측 성능</a:t>
            </a:r>
            <a:endParaRPr lang="en-US" altLang="ko-KR" dirty="0"/>
          </a:p>
          <a:p>
            <a:r>
              <a:rPr lang="en-US" altLang="ko-KR" b="1" dirty="0"/>
              <a:t>Bagging=Bootstrap Aggregating </a:t>
            </a:r>
            <a:endParaRPr lang="en-US" altLang="ko-KR" dirty="0"/>
          </a:p>
          <a:p>
            <a:r>
              <a:rPr lang="ko-KR" altLang="en-US" dirty="0"/>
              <a:t>부트스트랩 </a:t>
            </a:r>
            <a:r>
              <a:rPr lang="en-US" altLang="ko-KR" dirty="0"/>
              <a:t>: </a:t>
            </a:r>
            <a:r>
              <a:rPr lang="ko-KR" altLang="en-US" dirty="0" err="1"/>
              <a:t>데이터셋의</a:t>
            </a:r>
            <a:r>
              <a:rPr lang="ko-KR" altLang="en-US" dirty="0"/>
              <a:t> 샘플링 방식 </a:t>
            </a:r>
            <a:r>
              <a:rPr lang="en-US" altLang="ko-KR" dirty="0"/>
              <a:t>/ data set </a:t>
            </a:r>
            <a:r>
              <a:rPr lang="ko-KR" altLang="en-US" dirty="0"/>
              <a:t>뽑을 때 복 </a:t>
            </a:r>
            <a:r>
              <a:rPr lang="ko-KR" altLang="en-US" dirty="0" err="1"/>
              <a:t>원추출</a:t>
            </a:r>
            <a:r>
              <a:rPr lang="ko-KR" altLang="en-US" dirty="0"/>
              <a:t> 하여 원 데이터 수만큼 데이터 셋을 뽑아야 한다는 점 이 부트스트랩의 핵심 기법 </a:t>
            </a:r>
          </a:p>
          <a:p>
            <a:r>
              <a:rPr lang="en-US" altLang="ko-KR" dirty="0"/>
              <a:t>Aggregating : </a:t>
            </a:r>
            <a:r>
              <a:rPr lang="ko-KR" altLang="en-US" dirty="0"/>
              <a:t>각 </a:t>
            </a:r>
            <a:r>
              <a:rPr lang="en-US" altLang="ko-KR" dirty="0"/>
              <a:t>base</a:t>
            </a:r>
            <a:r>
              <a:rPr lang="ko-KR" altLang="en-US" dirty="0"/>
              <a:t>모델의 결과값을 합쳐서 예측을 하게 되는 방식</a:t>
            </a:r>
            <a:r>
              <a:rPr lang="en-US" altLang="ko-KR" dirty="0"/>
              <a:t>. Label</a:t>
            </a:r>
            <a:r>
              <a:rPr lang="ko-KR" altLang="en-US" dirty="0"/>
              <a:t>이 </a:t>
            </a:r>
            <a:r>
              <a:rPr lang="en-US" altLang="ko-KR" dirty="0"/>
              <a:t>continuous</a:t>
            </a:r>
            <a:r>
              <a:rPr lang="ko-KR" altLang="en-US" dirty="0"/>
              <a:t>하다면 </a:t>
            </a:r>
            <a:r>
              <a:rPr lang="en-US" altLang="ko-KR" dirty="0"/>
              <a:t>base</a:t>
            </a:r>
            <a:r>
              <a:rPr lang="ko-KR" altLang="en-US" dirty="0"/>
              <a:t>모델의 결과값을 평균 내어 예측하고</a:t>
            </a:r>
            <a:r>
              <a:rPr lang="en-US" altLang="ko-KR" dirty="0"/>
              <a:t>, Label</a:t>
            </a:r>
            <a:r>
              <a:rPr lang="ko-KR" altLang="en-US" dirty="0"/>
              <a:t>이 </a:t>
            </a:r>
            <a:r>
              <a:rPr lang="en-US" altLang="ko-KR" dirty="0"/>
              <a:t>class </a:t>
            </a:r>
            <a:r>
              <a:rPr lang="ko-KR" altLang="en-US" dirty="0"/>
              <a:t>즉 </a:t>
            </a:r>
            <a:r>
              <a:rPr lang="en-US" altLang="ko-KR" dirty="0"/>
              <a:t>categorical</a:t>
            </a:r>
            <a:r>
              <a:rPr lang="ko-KR" altLang="en-US" dirty="0"/>
              <a:t>하다면 </a:t>
            </a:r>
            <a:r>
              <a:rPr lang="ko-KR" altLang="en-US" dirty="0" err="1"/>
              <a:t>보팅</a:t>
            </a:r>
            <a:r>
              <a:rPr lang="ko-KR" altLang="en-US" dirty="0"/>
              <a:t> 을 하게 됨 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1308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000B0-5CF5-814B-8DD8-BC477573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Ensemble - </a:t>
            </a:r>
            <a:r>
              <a:rPr kumimoji="1" lang="en-US" altLang="ko-KR" dirty="0" err="1"/>
              <a:t>RandomForest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5DC7E-D911-7948-BFE0-596C10860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 랜덤 </a:t>
            </a:r>
            <a:r>
              <a:rPr lang="ko-KR" altLang="en-US" dirty="0" err="1"/>
              <a:t>포레스트</a:t>
            </a:r>
            <a:r>
              <a:rPr lang="ko-KR" altLang="en-US" dirty="0"/>
              <a:t> 모델 성능 높이기 위해서는 개별 </a:t>
            </a:r>
            <a:r>
              <a:rPr lang="en-US" altLang="ko-KR" dirty="0"/>
              <a:t>base</a:t>
            </a:r>
            <a:r>
              <a:rPr lang="ko-KR" altLang="en-US" dirty="0"/>
              <a:t>모델이 서로 독립적일수록 좋다</a:t>
            </a:r>
            <a:r>
              <a:rPr lang="en-US" altLang="ko-KR" dirty="0"/>
              <a:t>. </a:t>
            </a:r>
            <a:r>
              <a:rPr lang="ko-KR" altLang="en-US" dirty="0"/>
              <a:t>독립적인 모델을 만들 수 있는 방법 이 </a:t>
            </a:r>
            <a:r>
              <a:rPr lang="en-US" altLang="ko-KR" dirty="0"/>
              <a:t>Random subspace </a:t>
            </a:r>
            <a:endParaRPr lang="en-US" altLang="ko-KR" dirty="0">
              <a:effectLst/>
            </a:endParaRPr>
          </a:p>
          <a:p>
            <a:r>
              <a:rPr lang="ko-KR" altLang="en-US" dirty="0"/>
              <a:t>랜덤 </a:t>
            </a:r>
            <a:r>
              <a:rPr lang="ko-KR" altLang="en-US" dirty="0" err="1"/>
              <a:t>포레스트의</a:t>
            </a:r>
            <a:r>
              <a:rPr lang="ko-KR" altLang="en-US" dirty="0"/>
              <a:t> 개별 </a:t>
            </a:r>
            <a:r>
              <a:rPr lang="en-US" altLang="ko-KR" dirty="0"/>
              <a:t>base</a:t>
            </a:r>
            <a:r>
              <a:rPr lang="ko-KR" altLang="en-US" dirty="0"/>
              <a:t>모델은 </a:t>
            </a:r>
            <a:r>
              <a:rPr lang="en-US" altLang="ko-KR" dirty="0"/>
              <a:t>decision tree, </a:t>
            </a:r>
            <a:r>
              <a:rPr lang="ko-KR" altLang="en-US" dirty="0"/>
              <a:t>보통 </a:t>
            </a:r>
            <a:r>
              <a:rPr lang="ko-KR" altLang="en-US" dirty="0" err="1"/>
              <a:t>결정트</a:t>
            </a:r>
            <a:r>
              <a:rPr lang="ko-KR" altLang="en-US" dirty="0"/>
              <a:t> 리에서 분기 나눌 때 모든 </a:t>
            </a:r>
            <a:r>
              <a:rPr lang="ko-KR" altLang="en-US" dirty="0" err="1"/>
              <a:t>변수고려</a:t>
            </a:r>
            <a:r>
              <a:rPr lang="ko-KR" altLang="en-US" dirty="0"/>
              <a:t> </a:t>
            </a:r>
            <a:r>
              <a:rPr lang="en-US" altLang="ko-KR" dirty="0"/>
              <a:t>but </a:t>
            </a:r>
            <a:r>
              <a:rPr lang="ko-KR" altLang="en-US" dirty="0"/>
              <a:t>랜덤 </a:t>
            </a:r>
            <a:r>
              <a:rPr lang="ko-KR" altLang="en-US" dirty="0" err="1"/>
              <a:t>포레스트에서는</a:t>
            </a:r>
            <a:r>
              <a:rPr lang="ko-KR" altLang="en-US" dirty="0"/>
              <a:t> 분기점을 원래 변수의 수보다 적은 수의 변수를 </a:t>
            </a:r>
            <a:r>
              <a:rPr lang="en-US" altLang="ko-KR" dirty="0"/>
              <a:t>random</a:t>
            </a:r>
            <a:r>
              <a:rPr lang="ko-KR" altLang="en-US" dirty="0" err="1"/>
              <a:t>으로</a:t>
            </a:r>
            <a:r>
              <a:rPr lang="ko-KR" altLang="en-US" dirty="0"/>
              <a:t> 선택해서 임의의 선택된 변수만 가지고 가지치기를 함 </a:t>
            </a:r>
            <a:endParaRPr lang="ko-KR" altLang="en-US" dirty="0">
              <a:effectLst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78910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20067-6F6A-A341-A2C9-D87E0A066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Ensemble - </a:t>
            </a:r>
            <a:r>
              <a:rPr kumimoji="1" lang="en-US" altLang="ko-KR" dirty="0" err="1"/>
              <a:t>RandomForest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B5768E-E074-1246-8303-65F9557C3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회귀나 </a:t>
            </a:r>
            <a:r>
              <a:rPr lang="ko-KR" altLang="en-US" dirty="0" err="1"/>
              <a:t>로지스틱은</a:t>
            </a:r>
            <a:r>
              <a:rPr lang="ko-KR" altLang="en-US" dirty="0"/>
              <a:t> </a:t>
            </a:r>
            <a:r>
              <a:rPr lang="ko-KR" altLang="en-US" dirty="0" err="1"/>
              <a:t>모수적</a:t>
            </a:r>
            <a:r>
              <a:rPr lang="ko-KR" altLang="en-US" dirty="0"/>
              <a:t> 추정 가능</a:t>
            </a:r>
            <a:endParaRPr lang="en-US" altLang="ko-KR" dirty="0"/>
          </a:p>
          <a:p>
            <a:r>
              <a:rPr lang="en-US" altLang="ko-KR" dirty="0"/>
              <a:t>Decision tree</a:t>
            </a:r>
            <a:r>
              <a:rPr lang="ko-KR" altLang="en-US" dirty="0" err="1"/>
              <a:t>를</a:t>
            </a:r>
            <a:r>
              <a:rPr lang="ko-KR" altLang="en-US" dirty="0"/>
              <a:t> 이용하는 </a:t>
            </a:r>
            <a:r>
              <a:rPr lang="en-US" altLang="ko-KR" dirty="0"/>
              <a:t>random forest</a:t>
            </a:r>
            <a:r>
              <a:rPr lang="ko-KR" altLang="en-US" dirty="0"/>
              <a:t>는 비모수적모델 </a:t>
            </a:r>
          </a:p>
          <a:p>
            <a:r>
              <a:rPr lang="ko-KR" altLang="en-US" dirty="0"/>
              <a:t>그럼 어떻게 좋은 변수를 </a:t>
            </a:r>
            <a:r>
              <a:rPr lang="ko-KR" altLang="en-US" dirty="0" err="1"/>
              <a:t>선택할거냐</a:t>
            </a:r>
            <a:r>
              <a:rPr lang="en-US" altLang="ko-KR" dirty="0"/>
              <a:t>? </a:t>
            </a:r>
            <a:r>
              <a:rPr lang="ko-KR" altLang="en-US" dirty="0"/>
              <a:t> 알려진 확률분포를 가정하지 않기 때문</a:t>
            </a:r>
            <a:r>
              <a:rPr lang="en-US" altLang="ko-KR" dirty="0"/>
              <a:t>! </a:t>
            </a:r>
            <a:endParaRPr lang="ko-KR" altLang="en-US" dirty="0"/>
          </a:p>
          <a:p>
            <a:r>
              <a:rPr lang="en-US" altLang="ko-KR" dirty="0"/>
              <a:t>OOB </a:t>
            </a:r>
            <a:r>
              <a:rPr lang="ko-KR" altLang="en-US" dirty="0"/>
              <a:t>데이터를 이용한 </a:t>
            </a:r>
            <a:r>
              <a:rPr lang="en-US" altLang="ko-KR" dirty="0"/>
              <a:t>generalization error</a:t>
            </a:r>
            <a:r>
              <a:rPr lang="ko-KR" altLang="en-US" dirty="0" err="1"/>
              <a:t>를</a:t>
            </a:r>
            <a:r>
              <a:rPr lang="ko-KR" altLang="en-US" dirty="0"/>
              <a:t> 지표로 삼아 </a:t>
            </a:r>
            <a:r>
              <a:rPr lang="en-US" altLang="ko-KR" dirty="0"/>
              <a:t>Feature importance</a:t>
            </a:r>
            <a:r>
              <a:rPr lang="ko-KR" altLang="en-US" dirty="0" err="1"/>
              <a:t>를</a:t>
            </a:r>
            <a:r>
              <a:rPr lang="ko-KR" altLang="en-US" dirty="0"/>
              <a:t> 계산해 볼 수 있음 </a:t>
            </a:r>
            <a:r>
              <a:rPr lang="en-US" altLang="ko-KR" dirty="0"/>
              <a:t>! </a:t>
            </a:r>
            <a:endParaRPr lang="ko-KR" altLang="en-US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62609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B7AF7-E97F-A44C-9523-A4623EDB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Code Needed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874730-34AE-884C-90D5-6BF4795AE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Making </a:t>
            </a:r>
            <a:r>
              <a:rPr kumimoji="1" lang="en-US" altLang="ko-KR" dirty="0" err="1"/>
              <a:t>DecisionTree</a:t>
            </a:r>
            <a:endParaRPr kumimoji="1" lang="en-US" altLang="ko-KR" dirty="0"/>
          </a:p>
          <a:p>
            <a:r>
              <a:rPr kumimoji="1" lang="en-US" altLang="ko-KR" dirty="0"/>
              <a:t>Soft, hard voting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9781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E1C26-8905-624B-90E9-CB6643D4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Machine Learning – ML</a:t>
            </a:r>
            <a:r>
              <a:rPr kumimoji="1" lang="ko-KR" altLang="en-US" dirty="0"/>
              <a:t>의 기본 </a:t>
            </a:r>
            <a:r>
              <a:rPr kumimoji="1" lang="en-US" altLang="ko-KR" dirty="0"/>
              <a:t>Flow</a:t>
            </a:r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ED569D-7593-4B4E-83DD-590C180BB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1)</a:t>
            </a:r>
            <a:r>
              <a:rPr lang="ko-KR" altLang="en-US" dirty="0"/>
              <a:t> 흡연 유무는 </a:t>
            </a:r>
            <a:r>
              <a:rPr lang="en-US" altLang="ko-KR" dirty="0"/>
              <a:t>yes/no</a:t>
            </a:r>
            <a:r>
              <a:rPr lang="ko-KR" altLang="en-US" dirty="0"/>
              <a:t> 인데 어떻게 계산을 할 수 있을까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Encoding</a:t>
            </a:r>
          </a:p>
          <a:p>
            <a:r>
              <a:rPr lang="en-US" altLang="ko-KR" dirty="0"/>
              <a:t>2) </a:t>
            </a:r>
            <a:r>
              <a:rPr lang="ko-KR" altLang="en-US" dirty="0"/>
              <a:t>몸무게의 절대값이 키보다 훨씬 큰데 정보량을 해석하는데 영향을 끼치지 않을까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Scaling</a:t>
            </a:r>
          </a:p>
          <a:p>
            <a:r>
              <a:rPr lang="en-US" altLang="ko-KR" dirty="0"/>
              <a:t>3) </a:t>
            </a:r>
            <a:r>
              <a:rPr lang="ko-KR" altLang="en-US" dirty="0"/>
              <a:t>키가 그면 몸무게가 많이 나가는 상관성이 있지 않을까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Reduce Dimension</a:t>
            </a:r>
          </a:p>
          <a:p>
            <a:r>
              <a:rPr lang="en-US" altLang="ko-KR" dirty="0"/>
              <a:t>4) </a:t>
            </a:r>
            <a:r>
              <a:rPr lang="ko-KR" altLang="en-US" dirty="0"/>
              <a:t>데이터가 </a:t>
            </a:r>
            <a:r>
              <a:rPr lang="en-US" altLang="ko-KR" dirty="0"/>
              <a:t>3</a:t>
            </a:r>
            <a:r>
              <a:rPr lang="ko-KR" altLang="en-US" dirty="0"/>
              <a:t>개밖에 없는데 너무 적은 것은 아닐까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Crawling</a:t>
            </a:r>
          </a:p>
        </p:txBody>
      </p:sp>
    </p:spTree>
    <p:extLst>
      <p:ext uri="{BB962C8B-B14F-4D97-AF65-F5344CB8AC3E}">
        <p14:creationId xmlns:p14="http://schemas.microsoft.com/office/powerpoint/2010/main" val="35631593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D45E3-153D-6546-AAD4-A46EF0270C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0111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DF115A-C3B4-1B47-8049-6F31022FD0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김보경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문강석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843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72AB9-CDEB-6A48-B45B-7DC0500E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1EC9B7-EAB7-6C4E-BBFE-24D9C8390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Bagging vs Boosting</a:t>
            </a:r>
          </a:p>
          <a:p>
            <a:r>
              <a:rPr kumimoji="1" lang="en-US" altLang="ko-KR" dirty="0"/>
              <a:t>AdaBoost</a:t>
            </a:r>
          </a:p>
          <a:p>
            <a:r>
              <a:rPr kumimoji="1" lang="en-US" altLang="ko-KR" dirty="0"/>
              <a:t>Gradient Boosting Machine</a:t>
            </a:r>
          </a:p>
          <a:p>
            <a:r>
              <a:rPr kumimoji="1" lang="en-US" altLang="ko-KR" dirty="0" err="1"/>
              <a:t>XGBoost</a:t>
            </a:r>
            <a:endParaRPr kumimoji="1" lang="en-US" altLang="ko-KR" dirty="0"/>
          </a:p>
          <a:p>
            <a:r>
              <a:rPr kumimoji="1" lang="en-US" altLang="ko-KR" dirty="0"/>
              <a:t>LGBM</a:t>
            </a:r>
          </a:p>
          <a:p>
            <a:r>
              <a:rPr kumimoji="1" lang="en-US" altLang="ko-KR" dirty="0" err="1"/>
              <a:t>CatBoost</a:t>
            </a:r>
            <a:endParaRPr kumimoji="1" lang="en-US" altLang="ko-KR" dirty="0"/>
          </a:p>
          <a:p>
            <a:r>
              <a:rPr kumimoji="1" lang="en-US" altLang="ko-KR" dirty="0"/>
              <a:t>Performance Compare</a:t>
            </a:r>
          </a:p>
        </p:txBody>
      </p:sp>
    </p:spTree>
    <p:extLst>
      <p:ext uri="{BB962C8B-B14F-4D97-AF65-F5344CB8AC3E}">
        <p14:creationId xmlns:p14="http://schemas.microsoft.com/office/powerpoint/2010/main" val="27754388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1E43B-4BF1-9F48-860B-DA8F43D6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Bagging vs Boosting</a:t>
            </a:r>
            <a:endParaRPr kumimoji="1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13FAE2-B501-8248-B8C1-8BEDF6310270}"/>
              </a:ext>
            </a:extLst>
          </p:cNvPr>
          <p:cNvGrpSpPr/>
          <p:nvPr/>
        </p:nvGrpSpPr>
        <p:grpSpPr>
          <a:xfrm>
            <a:off x="1022491" y="1853163"/>
            <a:ext cx="8554004" cy="4806619"/>
            <a:chOff x="1022491" y="1853163"/>
            <a:chExt cx="8554004" cy="480661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484D1AF-79BB-A342-8AAD-0126D7E9D0EC}"/>
                </a:ext>
              </a:extLst>
            </p:cNvPr>
            <p:cNvSpPr/>
            <p:nvPr/>
          </p:nvSpPr>
          <p:spPr>
            <a:xfrm>
              <a:off x="3144950" y="4653021"/>
              <a:ext cx="2507726" cy="430924"/>
            </a:xfrm>
            <a:prstGeom prst="rect">
              <a:avLst/>
            </a:prstGeom>
            <a:solidFill>
              <a:srgbClr val="485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병렬</a:t>
              </a:r>
              <a:endParaRPr 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EA8DA1-EBA4-7249-A3BF-F6F35AA9E59B}"/>
                </a:ext>
              </a:extLst>
            </p:cNvPr>
            <p:cNvSpPr/>
            <p:nvPr/>
          </p:nvSpPr>
          <p:spPr>
            <a:xfrm>
              <a:off x="3144950" y="5178703"/>
              <a:ext cx="2507726" cy="430924"/>
            </a:xfrm>
            <a:prstGeom prst="rect">
              <a:avLst/>
            </a:prstGeom>
            <a:solidFill>
              <a:srgbClr val="485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13B742-79B0-FA48-A237-EF7DEDAF759F}"/>
                </a:ext>
              </a:extLst>
            </p:cNvPr>
            <p:cNvSpPr/>
            <p:nvPr/>
          </p:nvSpPr>
          <p:spPr>
            <a:xfrm>
              <a:off x="3144950" y="5703176"/>
              <a:ext cx="2507726" cy="430924"/>
            </a:xfrm>
            <a:prstGeom prst="rect">
              <a:avLst/>
            </a:prstGeom>
            <a:solidFill>
              <a:srgbClr val="485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비교적</a:t>
              </a:r>
              <a:r>
                <a:rPr lang="en-US" dirty="0"/>
                <a:t> </a:t>
              </a:r>
              <a:r>
                <a:rPr lang="en-US" dirty="0" err="1"/>
                <a:t>많음</a:t>
              </a:r>
              <a:endParaRPr 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F37FE9F-1FFB-D541-8AF7-B2D369929FA1}"/>
                </a:ext>
              </a:extLst>
            </p:cNvPr>
            <p:cNvSpPr/>
            <p:nvPr/>
          </p:nvSpPr>
          <p:spPr>
            <a:xfrm>
              <a:off x="3144950" y="6228858"/>
              <a:ext cx="2507726" cy="430924"/>
            </a:xfrm>
            <a:prstGeom prst="rect">
              <a:avLst/>
            </a:prstGeom>
            <a:solidFill>
              <a:srgbClr val="485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비교적</a:t>
              </a:r>
              <a:r>
                <a:rPr lang="en-US" dirty="0"/>
                <a:t> </a:t>
              </a:r>
              <a:r>
                <a:rPr lang="en-US" dirty="0" err="1"/>
                <a:t>빠름</a:t>
              </a:r>
              <a:endParaRPr 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FEC58BD-86A3-8441-BD84-C9372DC8FCD5}"/>
                </a:ext>
              </a:extLst>
            </p:cNvPr>
            <p:cNvSpPr/>
            <p:nvPr/>
          </p:nvSpPr>
          <p:spPr>
            <a:xfrm>
              <a:off x="7001685" y="4653021"/>
              <a:ext cx="2507726" cy="430924"/>
            </a:xfrm>
            <a:prstGeom prst="rect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순차적</a:t>
              </a:r>
              <a:endParaRPr 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6491CC4-D1A0-6B43-8FD3-AD09BB383FE0}"/>
                </a:ext>
              </a:extLst>
            </p:cNvPr>
            <p:cNvSpPr/>
            <p:nvPr/>
          </p:nvSpPr>
          <p:spPr>
            <a:xfrm>
              <a:off x="7001685" y="5178703"/>
              <a:ext cx="2507726" cy="430924"/>
            </a:xfrm>
            <a:prstGeom prst="rect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277FE30-6CBC-0F4E-B74A-A278999C4D3E}"/>
                </a:ext>
              </a:extLst>
            </p:cNvPr>
            <p:cNvSpPr/>
            <p:nvPr/>
          </p:nvSpPr>
          <p:spPr>
            <a:xfrm>
              <a:off x="7001685" y="5703176"/>
              <a:ext cx="2507726" cy="430924"/>
            </a:xfrm>
            <a:prstGeom prst="rect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비교적</a:t>
              </a:r>
              <a:r>
                <a:rPr lang="en-US" dirty="0"/>
                <a:t> </a:t>
              </a:r>
              <a:r>
                <a:rPr lang="en-US" dirty="0" err="1"/>
                <a:t>적음</a:t>
              </a:r>
              <a:endParaRPr 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6898C54-2886-D04B-923B-6B2DE0598CEB}"/>
                </a:ext>
              </a:extLst>
            </p:cNvPr>
            <p:cNvSpPr/>
            <p:nvPr/>
          </p:nvSpPr>
          <p:spPr>
            <a:xfrm>
              <a:off x="7001685" y="6228858"/>
              <a:ext cx="2507726" cy="430924"/>
            </a:xfrm>
            <a:prstGeom prst="rect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비교적</a:t>
              </a:r>
              <a:r>
                <a:rPr lang="en-US" dirty="0"/>
                <a:t> </a:t>
              </a:r>
              <a:r>
                <a:rPr lang="en-US" dirty="0" err="1"/>
                <a:t>느림</a:t>
              </a:r>
              <a:endParaRPr 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B65BBD5-EB6F-894E-8355-02E804F50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31"/>
            <a:stretch/>
          </p:blipFill>
          <p:spPr>
            <a:xfrm>
              <a:off x="3217192" y="1853163"/>
              <a:ext cx="2363241" cy="27051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4425AF7-D5B0-ED4D-ADA5-19FE32F4DF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17" r="-1480"/>
            <a:stretch/>
          </p:blipFill>
          <p:spPr>
            <a:xfrm>
              <a:off x="7068769" y="1853163"/>
              <a:ext cx="2507726" cy="27051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359910-7FD7-064C-A974-43BC58F7A660}"/>
                </a:ext>
              </a:extLst>
            </p:cNvPr>
            <p:cNvSpPr txBox="1"/>
            <p:nvPr/>
          </p:nvSpPr>
          <p:spPr>
            <a:xfrm>
              <a:off x="5929313" y="2971800"/>
              <a:ext cx="757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b="1" dirty="0"/>
                <a:t>VS</a:t>
              </a:r>
              <a:endParaRPr kumimoji="1" lang="ko-Kore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373DCB-0AEC-F64B-B041-3100AAA42CFD}"/>
                </a:ext>
              </a:extLst>
            </p:cNvPr>
            <p:cNvSpPr txBox="1"/>
            <p:nvPr/>
          </p:nvSpPr>
          <p:spPr>
            <a:xfrm>
              <a:off x="1022491" y="4653021"/>
              <a:ext cx="1607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dirty="0"/>
                <a:t>학습법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59B772-4B93-E546-9469-8C66F397E497}"/>
                </a:ext>
              </a:extLst>
            </p:cNvPr>
            <p:cNvSpPr txBox="1"/>
            <p:nvPr/>
          </p:nvSpPr>
          <p:spPr>
            <a:xfrm>
              <a:off x="1022492" y="5177494"/>
              <a:ext cx="1607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dirty="0"/>
                <a:t>가중치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72D8E0-A442-2441-BDAD-EAC56F7DFB18}"/>
                </a:ext>
              </a:extLst>
            </p:cNvPr>
            <p:cNvSpPr txBox="1"/>
            <p:nvPr/>
          </p:nvSpPr>
          <p:spPr>
            <a:xfrm>
              <a:off x="1022493" y="5703176"/>
              <a:ext cx="1607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dirty="0"/>
                <a:t>오차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BABCE5-6F8B-D64C-B916-54A379B20EE9}"/>
                </a:ext>
              </a:extLst>
            </p:cNvPr>
            <p:cNvSpPr txBox="1"/>
            <p:nvPr/>
          </p:nvSpPr>
          <p:spPr>
            <a:xfrm>
              <a:off x="1022493" y="6228858"/>
              <a:ext cx="1607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dirty="0"/>
                <a:t>속도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8192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432AA-439E-0847-A11E-8CF5A6F3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AdaBoost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ACBDBC-0645-7C4C-BABA-F7C0D07C5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What is AdaBoost?</a:t>
            </a:r>
          </a:p>
          <a:p>
            <a:r>
              <a:rPr kumimoji="1" lang="en-US" altLang="ko-KR" dirty="0"/>
              <a:t>AdaBoost vs GBM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8592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1E43B-4BF1-9F48-860B-DA8F43D6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AdaBoost – What is AdaBoost?</a:t>
            </a:r>
            <a:endParaRPr kumimoji="1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7174BF-89B8-D041-9C30-A8AA9E09DCB0}"/>
              </a:ext>
            </a:extLst>
          </p:cNvPr>
          <p:cNvGrpSpPr/>
          <p:nvPr/>
        </p:nvGrpSpPr>
        <p:grpSpPr>
          <a:xfrm>
            <a:off x="1701729" y="2042808"/>
            <a:ext cx="8142662" cy="3748509"/>
            <a:chOff x="1507176" y="1712029"/>
            <a:chExt cx="9046076" cy="489641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73D847B-2E71-F148-A2E8-2193F44960AB}"/>
                </a:ext>
              </a:extLst>
            </p:cNvPr>
            <p:cNvSpPr/>
            <p:nvPr/>
          </p:nvSpPr>
          <p:spPr>
            <a:xfrm>
              <a:off x="7473988" y="4899806"/>
              <a:ext cx="370177" cy="166478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CD12D28-348E-0049-BAC6-06C155AEA191}"/>
                </a:ext>
              </a:extLst>
            </p:cNvPr>
            <p:cNvSpPr/>
            <p:nvPr/>
          </p:nvSpPr>
          <p:spPr>
            <a:xfrm>
              <a:off x="6568648" y="5415278"/>
              <a:ext cx="1291056" cy="114526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AEB439-1ADB-234B-8A19-38CC4C4981B1}"/>
                </a:ext>
              </a:extLst>
            </p:cNvPr>
            <p:cNvSpPr/>
            <p:nvPr/>
          </p:nvSpPr>
          <p:spPr>
            <a:xfrm>
              <a:off x="6179162" y="4913843"/>
              <a:ext cx="409131" cy="166073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174052A-9613-A94D-AA5D-40D5E524163C}"/>
                </a:ext>
              </a:extLst>
            </p:cNvPr>
            <p:cNvSpPr/>
            <p:nvPr/>
          </p:nvSpPr>
          <p:spPr>
            <a:xfrm>
              <a:off x="6177074" y="4911036"/>
              <a:ext cx="1660738" cy="51266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83FF87-0320-F54D-BA70-68924E2E300B}"/>
                </a:ext>
              </a:extLst>
            </p:cNvPr>
            <p:cNvSpPr/>
            <p:nvPr/>
          </p:nvSpPr>
          <p:spPr>
            <a:xfrm>
              <a:off x="6185902" y="4916650"/>
              <a:ext cx="1291056" cy="166073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3F63730-5635-A340-A9CB-F6FD3049225C}"/>
                </a:ext>
              </a:extLst>
            </p:cNvPr>
            <p:cNvSpPr/>
            <p:nvPr/>
          </p:nvSpPr>
          <p:spPr>
            <a:xfrm>
              <a:off x="8558258" y="2275252"/>
              <a:ext cx="1659658" cy="1108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A937BD3-5B13-8F4F-BB53-0287ED9AB7D0}"/>
                </a:ext>
              </a:extLst>
            </p:cNvPr>
            <p:cNvSpPr/>
            <p:nvPr/>
          </p:nvSpPr>
          <p:spPr>
            <a:xfrm>
              <a:off x="8565306" y="1736645"/>
              <a:ext cx="1652610" cy="5308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8AC2A1E-3B31-0846-B848-F852074AB13A}"/>
                </a:ext>
              </a:extLst>
            </p:cNvPr>
            <p:cNvSpPr/>
            <p:nvPr/>
          </p:nvSpPr>
          <p:spPr>
            <a:xfrm>
              <a:off x="7432607" y="1736645"/>
              <a:ext cx="347524" cy="16607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60830D1-F6D8-054A-872E-00D967705257}"/>
                </a:ext>
              </a:extLst>
            </p:cNvPr>
            <p:cNvSpPr/>
            <p:nvPr/>
          </p:nvSpPr>
          <p:spPr>
            <a:xfrm>
              <a:off x="6141552" y="1723172"/>
              <a:ext cx="1283411" cy="16607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8872D72-BCB4-8F44-9684-CD4245BCAE38}"/>
                </a:ext>
              </a:extLst>
            </p:cNvPr>
            <p:cNvSpPr/>
            <p:nvPr/>
          </p:nvSpPr>
          <p:spPr>
            <a:xfrm>
              <a:off x="4251852" y="1728787"/>
              <a:ext cx="1206000" cy="16607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FD93E1-3A02-D147-A998-3B1252D87C49}"/>
                </a:ext>
              </a:extLst>
            </p:cNvPr>
            <p:cNvSpPr/>
            <p:nvPr/>
          </p:nvSpPr>
          <p:spPr>
            <a:xfrm>
              <a:off x="3813400" y="1728787"/>
              <a:ext cx="444677" cy="16607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B4ADF4D-1CC7-3040-9791-862811E3CAFC}"/>
                </a:ext>
              </a:extLst>
            </p:cNvPr>
            <p:cNvGrpSpPr/>
            <p:nvPr/>
          </p:nvGrpSpPr>
          <p:grpSpPr>
            <a:xfrm>
              <a:off x="1507176" y="1728787"/>
              <a:ext cx="1660739" cy="1700213"/>
              <a:chOff x="878518" y="1943100"/>
              <a:chExt cx="2992030" cy="3063147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3C215C02-1E0E-044C-965A-5470FED0E003}"/>
                  </a:ext>
                </a:extLst>
              </p:cNvPr>
              <p:cNvSpPr/>
              <p:nvPr/>
            </p:nvSpPr>
            <p:spPr>
              <a:xfrm>
                <a:off x="878518" y="1943100"/>
                <a:ext cx="2992030" cy="29920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더하기 83">
                <a:extLst>
                  <a:ext uri="{FF2B5EF4-FFF2-40B4-BE49-F238E27FC236}">
                    <a16:creationId xmlns:a16="http://schemas.microsoft.com/office/drawing/2014/main" id="{6FC8B031-1753-DC48-990A-B16C44B8B46E}"/>
                  </a:ext>
                </a:extLst>
              </p:cNvPr>
              <p:cNvSpPr/>
              <p:nvPr/>
            </p:nvSpPr>
            <p:spPr>
              <a:xfrm>
                <a:off x="2457978" y="1943101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5" name="더하기 84">
                <a:extLst>
                  <a:ext uri="{FF2B5EF4-FFF2-40B4-BE49-F238E27FC236}">
                    <a16:creationId xmlns:a16="http://schemas.microsoft.com/office/drawing/2014/main" id="{675FEBEB-1ADE-B74A-B7C6-1C672A57EAE2}"/>
                  </a:ext>
                </a:extLst>
              </p:cNvPr>
              <p:cNvSpPr/>
              <p:nvPr/>
            </p:nvSpPr>
            <p:spPr>
              <a:xfrm>
                <a:off x="2849939" y="2400299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6" name="더하기 85">
                <a:extLst>
                  <a:ext uri="{FF2B5EF4-FFF2-40B4-BE49-F238E27FC236}">
                    <a16:creationId xmlns:a16="http://schemas.microsoft.com/office/drawing/2014/main" id="{5EF1B80E-4B95-4D4C-AA99-3D10EFCEDB01}"/>
                  </a:ext>
                </a:extLst>
              </p:cNvPr>
              <p:cNvSpPr/>
              <p:nvPr/>
            </p:nvSpPr>
            <p:spPr>
              <a:xfrm>
                <a:off x="1910290" y="2287823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7" name="더하기 86">
                <a:extLst>
                  <a:ext uri="{FF2B5EF4-FFF2-40B4-BE49-F238E27FC236}">
                    <a16:creationId xmlns:a16="http://schemas.microsoft.com/office/drawing/2014/main" id="{7838C072-F3A2-484D-9956-6E08AE3B0EDD}"/>
                  </a:ext>
                </a:extLst>
              </p:cNvPr>
              <p:cNvSpPr/>
              <p:nvPr/>
            </p:nvSpPr>
            <p:spPr>
              <a:xfrm>
                <a:off x="1208173" y="3964492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8" name="더하기 87">
                <a:extLst>
                  <a:ext uri="{FF2B5EF4-FFF2-40B4-BE49-F238E27FC236}">
                    <a16:creationId xmlns:a16="http://schemas.microsoft.com/office/drawing/2014/main" id="{917E4BCD-6C5E-4246-B5D4-9EFBE95CB32E}"/>
                  </a:ext>
                </a:extLst>
              </p:cNvPr>
              <p:cNvSpPr/>
              <p:nvPr/>
            </p:nvSpPr>
            <p:spPr>
              <a:xfrm>
                <a:off x="921906" y="3343276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9" name="빼기 88">
                <a:extLst>
                  <a:ext uri="{FF2B5EF4-FFF2-40B4-BE49-F238E27FC236}">
                    <a16:creationId xmlns:a16="http://schemas.microsoft.com/office/drawing/2014/main" id="{F3CC6270-97A4-B642-9719-BF7C7EBE6163}"/>
                  </a:ext>
                </a:extLst>
              </p:cNvPr>
              <p:cNvSpPr/>
              <p:nvPr/>
            </p:nvSpPr>
            <p:spPr>
              <a:xfrm>
                <a:off x="3204516" y="2147288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0" name="빼기 89">
                <a:extLst>
                  <a:ext uri="{FF2B5EF4-FFF2-40B4-BE49-F238E27FC236}">
                    <a16:creationId xmlns:a16="http://schemas.microsoft.com/office/drawing/2014/main" id="{1DDE4A51-7E5A-4C49-8CEC-90EA3D9492B5}"/>
                  </a:ext>
                </a:extLst>
              </p:cNvPr>
              <p:cNvSpPr/>
              <p:nvPr/>
            </p:nvSpPr>
            <p:spPr>
              <a:xfrm>
                <a:off x="3079452" y="3999010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1" name="빼기 90">
                <a:extLst>
                  <a:ext uri="{FF2B5EF4-FFF2-40B4-BE49-F238E27FC236}">
                    <a16:creationId xmlns:a16="http://schemas.microsoft.com/office/drawing/2014/main" id="{4EFA9BAA-1DC7-AC47-8FDC-D4F43C9C2A62}"/>
                  </a:ext>
                </a:extLst>
              </p:cNvPr>
              <p:cNvSpPr/>
              <p:nvPr/>
            </p:nvSpPr>
            <p:spPr>
              <a:xfrm>
                <a:off x="1679661" y="4569277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2" name="빼기 91">
                <a:extLst>
                  <a:ext uri="{FF2B5EF4-FFF2-40B4-BE49-F238E27FC236}">
                    <a16:creationId xmlns:a16="http://schemas.microsoft.com/office/drawing/2014/main" id="{E322266D-BBA0-BE49-A14B-DFC4201B0CE4}"/>
                  </a:ext>
                </a:extLst>
              </p:cNvPr>
              <p:cNvSpPr/>
              <p:nvPr/>
            </p:nvSpPr>
            <p:spPr>
              <a:xfrm>
                <a:off x="2385775" y="3363505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빼기 92">
                <a:extLst>
                  <a:ext uri="{FF2B5EF4-FFF2-40B4-BE49-F238E27FC236}">
                    <a16:creationId xmlns:a16="http://schemas.microsoft.com/office/drawing/2014/main" id="{620C5662-4A80-7D47-AEC1-00C80AD26027}"/>
                  </a:ext>
                </a:extLst>
              </p:cNvPr>
              <p:cNvSpPr/>
              <p:nvPr/>
            </p:nvSpPr>
            <p:spPr>
              <a:xfrm>
                <a:off x="1739566" y="2992030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B3E7106-B78E-C24A-B7AA-572A89312E69}"/>
                </a:ext>
              </a:extLst>
            </p:cNvPr>
            <p:cNvGrpSpPr/>
            <p:nvPr/>
          </p:nvGrpSpPr>
          <p:grpSpPr>
            <a:xfrm>
              <a:off x="3813400" y="1728787"/>
              <a:ext cx="1660739" cy="1700213"/>
              <a:chOff x="878518" y="1943100"/>
              <a:chExt cx="2992030" cy="3063147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BC71C84A-659A-6041-97C9-FF3F6AB10F3E}"/>
                  </a:ext>
                </a:extLst>
              </p:cNvPr>
              <p:cNvSpPr/>
              <p:nvPr/>
            </p:nvSpPr>
            <p:spPr>
              <a:xfrm>
                <a:off x="878518" y="1943100"/>
                <a:ext cx="2992030" cy="29920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3" name="더하기 72">
                <a:extLst>
                  <a:ext uri="{FF2B5EF4-FFF2-40B4-BE49-F238E27FC236}">
                    <a16:creationId xmlns:a16="http://schemas.microsoft.com/office/drawing/2014/main" id="{3067B27C-9DF2-C74C-B512-A6F6491D5621}"/>
                  </a:ext>
                </a:extLst>
              </p:cNvPr>
              <p:cNvSpPr/>
              <p:nvPr/>
            </p:nvSpPr>
            <p:spPr>
              <a:xfrm>
                <a:off x="2457978" y="1943101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4" name="더하기 73">
                <a:extLst>
                  <a:ext uri="{FF2B5EF4-FFF2-40B4-BE49-F238E27FC236}">
                    <a16:creationId xmlns:a16="http://schemas.microsoft.com/office/drawing/2014/main" id="{A5A7A0C0-2EE7-2245-A409-0D1217DF2409}"/>
                  </a:ext>
                </a:extLst>
              </p:cNvPr>
              <p:cNvSpPr/>
              <p:nvPr/>
            </p:nvSpPr>
            <p:spPr>
              <a:xfrm>
                <a:off x="2849939" y="2400299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5" name="더하기 74">
                <a:extLst>
                  <a:ext uri="{FF2B5EF4-FFF2-40B4-BE49-F238E27FC236}">
                    <a16:creationId xmlns:a16="http://schemas.microsoft.com/office/drawing/2014/main" id="{81BFD966-088D-424F-9741-C10A16EA2CA7}"/>
                  </a:ext>
                </a:extLst>
              </p:cNvPr>
              <p:cNvSpPr/>
              <p:nvPr/>
            </p:nvSpPr>
            <p:spPr>
              <a:xfrm>
                <a:off x="1910290" y="2287823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6" name="더하기 75">
                <a:extLst>
                  <a:ext uri="{FF2B5EF4-FFF2-40B4-BE49-F238E27FC236}">
                    <a16:creationId xmlns:a16="http://schemas.microsoft.com/office/drawing/2014/main" id="{E1A3D980-E6F4-1D4C-8526-3C3E363CBE6B}"/>
                  </a:ext>
                </a:extLst>
              </p:cNvPr>
              <p:cNvSpPr/>
              <p:nvPr/>
            </p:nvSpPr>
            <p:spPr>
              <a:xfrm>
                <a:off x="1208173" y="3964492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7" name="더하기 76">
                <a:extLst>
                  <a:ext uri="{FF2B5EF4-FFF2-40B4-BE49-F238E27FC236}">
                    <a16:creationId xmlns:a16="http://schemas.microsoft.com/office/drawing/2014/main" id="{83F3F4F5-91F9-D34E-A55C-C9CDD9A13059}"/>
                  </a:ext>
                </a:extLst>
              </p:cNvPr>
              <p:cNvSpPr/>
              <p:nvPr/>
            </p:nvSpPr>
            <p:spPr>
              <a:xfrm>
                <a:off x="921906" y="3343276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8" name="빼기 77">
                <a:extLst>
                  <a:ext uri="{FF2B5EF4-FFF2-40B4-BE49-F238E27FC236}">
                    <a16:creationId xmlns:a16="http://schemas.microsoft.com/office/drawing/2014/main" id="{2270C9BE-1B0A-6A4C-AC99-7C04A8631D7A}"/>
                  </a:ext>
                </a:extLst>
              </p:cNvPr>
              <p:cNvSpPr/>
              <p:nvPr/>
            </p:nvSpPr>
            <p:spPr>
              <a:xfrm>
                <a:off x="3204516" y="2147288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9" name="빼기 78">
                <a:extLst>
                  <a:ext uri="{FF2B5EF4-FFF2-40B4-BE49-F238E27FC236}">
                    <a16:creationId xmlns:a16="http://schemas.microsoft.com/office/drawing/2014/main" id="{362309E1-D1CD-F243-8E58-6B143FEB9ACA}"/>
                  </a:ext>
                </a:extLst>
              </p:cNvPr>
              <p:cNvSpPr/>
              <p:nvPr/>
            </p:nvSpPr>
            <p:spPr>
              <a:xfrm>
                <a:off x="3079452" y="3999010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0" name="빼기 79">
                <a:extLst>
                  <a:ext uri="{FF2B5EF4-FFF2-40B4-BE49-F238E27FC236}">
                    <a16:creationId xmlns:a16="http://schemas.microsoft.com/office/drawing/2014/main" id="{8D71C53C-7668-EE4E-B1B1-E3394F7DA5E4}"/>
                  </a:ext>
                </a:extLst>
              </p:cNvPr>
              <p:cNvSpPr/>
              <p:nvPr/>
            </p:nvSpPr>
            <p:spPr>
              <a:xfrm>
                <a:off x="1679661" y="4569277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1" name="빼기 80">
                <a:extLst>
                  <a:ext uri="{FF2B5EF4-FFF2-40B4-BE49-F238E27FC236}">
                    <a16:creationId xmlns:a16="http://schemas.microsoft.com/office/drawing/2014/main" id="{85DCA4A2-2A94-C042-A4A7-2D1B4015E831}"/>
                  </a:ext>
                </a:extLst>
              </p:cNvPr>
              <p:cNvSpPr/>
              <p:nvPr/>
            </p:nvSpPr>
            <p:spPr>
              <a:xfrm>
                <a:off x="2385775" y="3363505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빼기 81">
                <a:extLst>
                  <a:ext uri="{FF2B5EF4-FFF2-40B4-BE49-F238E27FC236}">
                    <a16:creationId xmlns:a16="http://schemas.microsoft.com/office/drawing/2014/main" id="{DDB60B95-96C8-4A42-AB31-E5A868D5019F}"/>
                  </a:ext>
                </a:extLst>
              </p:cNvPr>
              <p:cNvSpPr/>
              <p:nvPr/>
            </p:nvSpPr>
            <p:spPr>
              <a:xfrm>
                <a:off x="1739566" y="2992030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43B75E7-AEB6-FE44-BB0D-05B8A091AF14}"/>
                </a:ext>
              </a:extLst>
            </p:cNvPr>
            <p:cNvGrpSpPr/>
            <p:nvPr/>
          </p:nvGrpSpPr>
          <p:grpSpPr>
            <a:xfrm>
              <a:off x="6133908" y="1728787"/>
              <a:ext cx="1660739" cy="1700213"/>
              <a:chOff x="878518" y="1943100"/>
              <a:chExt cx="2992030" cy="3063147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887BCAB-F06F-8849-ADE1-F4AEEFD95FB3}"/>
                  </a:ext>
                </a:extLst>
              </p:cNvPr>
              <p:cNvSpPr/>
              <p:nvPr/>
            </p:nvSpPr>
            <p:spPr>
              <a:xfrm>
                <a:off x="878518" y="1943100"/>
                <a:ext cx="2992030" cy="29920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2" name="더하기 61">
                <a:extLst>
                  <a:ext uri="{FF2B5EF4-FFF2-40B4-BE49-F238E27FC236}">
                    <a16:creationId xmlns:a16="http://schemas.microsoft.com/office/drawing/2014/main" id="{FFAB790B-15E0-F144-84BF-A98B8B91D8F1}"/>
                  </a:ext>
                </a:extLst>
              </p:cNvPr>
              <p:cNvSpPr/>
              <p:nvPr/>
            </p:nvSpPr>
            <p:spPr>
              <a:xfrm>
                <a:off x="2457978" y="1943102"/>
                <a:ext cx="600075" cy="633089"/>
              </a:xfrm>
              <a:prstGeom prst="mathPlus">
                <a:avLst/>
              </a:prstGeom>
              <a:solidFill>
                <a:schemeClr val="accent5">
                  <a:lumMod val="50000"/>
                </a:schemeClr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63" name="더하기 62">
                <a:extLst>
                  <a:ext uri="{FF2B5EF4-FFF2-40B4-BE49-F238E27FC236}">
                    <a16:creationId xmlns:a16="http://schemas.microsoft.com/office/drawing/2014/main" id="{3B222D56-5E4D-3944-AF8C-F03049835AD7}"/>
                  </a:ext>
                </a:extLst>
              </p:cNvPr>
              <p:cNvSpPr/>
              <p:nvPr/>
            </p:nvSpPr>
            <p:spPr>
              <a:xfrm>
                <a:off x="2698117" y="2429681"/>
                <a:ext cx="600075" cy="633089"/>
              </a:xfrm>
              <a:prstGeom prst="mathPlus">
                <a:avLst/>
              </a:prstGeom>
              <a:solidFill>
                <a:schemeClr val="accent5">
                  <a:lumMod val="50000"/>
                </a:schemeClr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4" name="더하기 63">
                <a:extLst>
                  <a:ext uri="{FF2B5EF4-FFF2-40B4-BE49-F238E27FC236}">
                    <a16:creationId xmlns:a16="http://schemas.microsoft.com/office/drawing/2014/main" id="{BA6485F6-8EF4-9D40-9E40-F6C7B5060775}"/>
                  </a:ext>
                </a:extLst>
              </p:cNvPr>
              <p:cNvSpPr/>
              <p:nvPr/>
            </p:nvSpPr>
            <p:spPr>
              <a:xfrm>
                <a:off x="1910289" y="2287823"/>
                <a:ext cx="664600" cy="633089"/>
              </a:xfrm>
              <a:prstGeom prst="mathPlus">
                <a:avLst/>
              </a:prstGeom>
              <a:solidFill>
                <a:schemeClr val="accent5">
                  <a:lumMod val="50000"/>
                </a:schemeClr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65" name="더하기 64">
                <a:extLst>
                  <a:ext uri="{FF2B5EF4-FFF2-40B4-BE49-F238E27FC236}">
                    <a16:creationId xmlns:a16="http://schemas.microsoft.com/office/drawing/2014/main" id="{1BC86009-F3F2-D541-9029-5E81A5A28A34}"/>
                  </a:ext>
                </a:extLst>
              </p:cNvPr>
              <p:cNvSpPr/>
              <p:nvPr/>
            </p:nvSpPr>
            <p:spPr>
              <a:xfrm>
                <a:off x="1208173" y="3964492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6" name="더하기 65">
                <a:extLst>
                  <a:ext uri="{FF2B5EF4-FFF2-40B4-BE49-F238E27FC236}">
                    <a16:creationId xmlns:a16="http://schemas.microsoft.com/office/drawing/2014/main" id="{65F38ED6-33AD-414C-833F-49CB37F756B6}"/>
                  </a:ext>
                </a:extLst>
              </p:cNvPr>
              <p:cNvSpPr/>
              <p:nvPr/>
            </p:nvSpPr>
            <p:spPr>
              <a:xfrm>
                <a:off x="921906" y="3343276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7" name="빼기 66">
                <a:extLst>
                  <a:ext uri="{FF2B5EF4-FFF2-40B4-BE49-F238E27FC236}">
                    <a16:creationId xmlns:a16="http://schemas.microsoft.com/office/drawing/2014/main" id="{BB484747-8AD9-2A43-BD5C-B41FD0F817A2}"/>
                  </a:ext>
                </a:extLst>
              </p:cNvPr>
              <p:cNvSpPr/>
              <p:nvPr/>
            </p:nvSpPr>
            <p:spPr>
              <a:xfrm>
                <a:off x="3204516" y="2147288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8" name="빼기 67">
                <a:extLst>
                  <a:ext uri="{FF2B5EF4-FFF2-40B4-BE49-F238E27FC236}">
                    <a16:creationId xmlns:a16="http://schemas.microsoft.com/office/drawing/2014/main" id="{C411D2D1-B907-0645-9BBA-0486306D454D}"/>
                  </a:ext>
                </a:extLst>
              </p:cNvPr>
              <p:cNvSpPr/>
              <p:nvPr/>
            </p:nvSpPr>
            <p:spPr>
              <a:xfrm>
                <a:off x="3182419" y="3999010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9" name="빼기 68">
                <a:extLst>
                  <a:ext uri="{FF2B5EF4-FFF2-40B4-BE49-F238E27FC236}">
                    <a16:creationId xmlns:a16="http://schemas.microsoft.com/office/drawing/2014/main" id="{62660E72-2940-324B-A198-1E4E2933B04D}"/>
                  </a:ext>
                </a:extLst>
              </p:cNvPr>
              <p:cNvSpPr/>
              <p:nvPr/>
            </p:nvSpPr>
            <p:spPr>
              <a:xfrm>
                <a:off x="1679661" y="4569277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0" name="빼기 69">
                <a:extLst>
                  <a:ext uri="{FF2B5EF4-FFF2-40B4-BE49-F238E27FC236}">
                    <a16:creationId xmlns:a16="http://schemas.microsoft.com/office/drawing/2014/main" id="{ECAF0355-F357-9A47-B5B3-51060D91FAB3}"/>
                  </a:ext>
                </a:extLst>
              </p:cNvPr>
              <p:cNvSpPr/>
              <p:nvPr/>
            </p:nvSpPr>
            <p:spPr>
              <a:xfrm>
                <a:off x="2385775" y="3363505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1" name="빼기 70">
                <a:extLst>
                  <a:ext uri="{FF2B5EF4-FFF2-40B4-BE49-F238E27FC236}">
                    <a16:creationId xmlns:a16="http://schemas.microsoft.com/office/drawing/2014/main" id="{A5D1F684-2A22-0B40-B63E-8B018B9BDB56}"/>
                  </a:ext>
                </a:extLst>
              </p:cNvPr>
              <p:cNvSpPr/>
              <p:nvPr/>
            </p:nvSpPr>
            <p:spPr>
              <a:xfrm>
                <a:off x="1739566" y="2992030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297CA94-B242-E14F-93C8-3305AFF49BDA}"/>
                </a:ext>
              </a:extLst>
            </p:cNvPr>
            <p:cNvSpPr/>
            <p:nvPr/>
          </p:nvSpPr>
          <p:spPr>
            <a:xfrm>
              <a:off x="4358158" y="1900569"/>
              <a:ext cx="322190" cy="32219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0FF7E72-9527-5E4F-A23B-79C873029454}"/>
                </a:ext>
              </a:extLst>
            </p:cNvPr>
            <p:cNvSpPr/>
            <p:nvPr/>
          </p:nvSpPr>
          <p:spPr>
            <a:xfrm>
              <a:off x="4652894" y="1712029"/>
              <a:ext cx="322190" cy="32219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352B3C6-D9C3-A547-A592-5CCE2E37AAA6}"/>
                </a:ext>
              </a:extLst>
            </p:cNvPr>
            <p:cNvSpPr/>
            <p:nvPr/>
          </p:nvSpPr>
          <p:spPr>
            <a:xfrm>
              <a:off x="4877401" y="1962889"/>
              <a:ext cx="322190" cy="32219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29AD316-3CF3-7146-9D75-AAA56289D466}"/>
                </a:ext>
              </a:extLst>
            </p:cNvPr>
            <p:cNvSpPr/>
            <p:nvPr/>
          </p:nvSpPr>
          <p:spPr>
            <a:xfrm>
              <a:off x="6988231" y="2475284"/>
              <a:ext cx="322190" cy="32219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B69DAD0-C9F9-374E-B4C7-F77CA73F1C01}"/>
                </a:ext>
              </a:extLst>
            </p:cNvPr>
            <p:cNvSpPr/>
            <p:nvPr/>
          </p:nvSpPr>
          <p:spPr>
            <a:xfrm>
              <a:off x="6627549" y="2267482"/>
              <a:ext cx="322190" cy="32219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69E6178-49E5-AF4B-936C-B878352DE49B}"/>
                </a:ext>
              </a:extLst>
            </p:cNvPr>
            <p:cNvSpPr/>
            <p:nvPr/>
          </p:nvSpPr>
          <p:spPr>
            <a:xfrm>
              <a:off x="6584028" y="3128367"/>
              <a:ext cx="322190" cy="32219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939142A-B676-E741-A66E-9153B636DE88}"/>
                </a:ext>
              </a:extLst>
            </p:cNvPr>
            <p:cNvGrpSpPr/>
            <p:nvPr/>
          </p:nvGrpSpPr>
          <p:grpSpPr>
            <a:xfrm>
              <a:off x="8557177" y="1723172"/>
              <a:ext cx="1660739" cy="1700213"/>
              <a:chOff x="878518" y="1943100"/>
              <a:chExt cx="2992030" cy="3063147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DAF0D91-1502-DF41-8FD1-07E172651BDF}"/>
                  </a:ext>
                </a:extLst>
              </p:cNvPr>
              <p:cNvSpPr/>
              <p:nvPr/>
            </p:nvSpPr>
            <p:spPr>
              <a:xfrm>
                <a:off x="878518" y="1943100"/>
                <a:ext cx="2992030" cy="29920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1" name="더하기 50">
                <a:extLst>
                  <a:ext uri="{FF2B5EF4-FFF2-40B4-BE49-F238E27FC236}">
                    <a16:creationId xmlns:a16="http://schemas.microsoft.com/office/drawing/2014/main" id="{FD3D4061-2BF0-C947-9F84-866B6AA203A8}"/>
                  </a:ext>
                </a:extLst>
              </p:cNvPr>
              <p:cNvSpPr/>
              <p:nvPr/>
            </p:nvSpPr>
            <p:spPr>
              <a:xfrm>
                <a:off x="2457978" y="1943101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2" name="더하기 51">
                <a:extLst>
                  <a:ext uri="{FF2B5EF4-FFF2-40B4-BE49-F238E27FC236}">
                    <a16:creationId xmlns:a16="http://schemas.microsoft.com/office/drawing/2014/main" id="{DDED8B39-C326-DE43-8DAB-858B306A788A}"/>
                  </a:ext>
                </a:extLst>
              </p:cNvPr>
              <p:cNvSpPr/>
              <p:nvPr/>
            </p:nvSpPr>
            <p:spPr>
              <a:xfrm>
                <a:off x="2849939" y="2400299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3" name="더하기 52">
                <a:extLst>
                  <a:ext uri="{FF2B5EF4-FFF2-40B4-BE49-F238E27FC236}">
                    <a16:creationId xmlns:a16="http://schemas.microsoft.com/office/drawing/2014/main" id="{BD581C53-F452-7E45-8B84-5871B371E202}"/>
                  </a:ext>
                </a:extLst>
              </p:cNvPr>
              <p:cNvSpPr/>
              <p:nvPr/>
            </p:nvSpPr>
            <p:spPr>
              <a:xfrm>
                <a:off x="1910290" y="2287823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4" name="더하기 53">
                <a:extLst>
                  <a:ext uri="{FF2B5EF4-FFF2-40B4-BE49-F238E27FC236}">
                    <a16:creationId xmlns:a16="http://schemas.microsoft.com/office/drawing/2014/main" id="{E8310EB3-EC36-0242-AA5A-AA991F553480}"/>
                  </a:ext>
                </a:extLst>
              </p:cNvPr>
              <p:cNvSpPr/>
              <p:nvPr/>
            </p:nvSpPr>
            <p:spPr>
              <a:xfrm>
                <a:off x="1208173" y="3964492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5" name="더하기 54">
                <a:extLst>
                  <a:ext uri="{FF2B5EF4-FFF2-40B4-BE49-F238E27FC236}">
                    <a16:creationId xmlns:a16="http://schemas.microsoft.com/office/drawing/2014/main" id="{EA2593F3-12DA-CB47-A9C9-B544B3B58827}"/>
                  </a:ext>
                </a:extLst>
              </p:cNvPr>
              <p:cNvSpPr/>
              <p:nvPr/>
            </p:nvSpPr>
            <p:spPr>
              <a:xfrm>
                <a:off x="921906" y="3343276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6" name="빼기 55">
                <a:extLst>
                  <a:ext uri="{FF2B5EF4-FFF2-40B4-BE49-F238E27FC236}">
                    <a16:creationId xmlns:a16="http://schemas.microsoft.com/office/drawing/2014/main" id="{A13650C9-D62A-1E49-BC7C-8B72CB96ADC1}"/>
                  </a:ext>
                </a:extLst>
              </p:cNvPr>
              <p:cNvSpPr/>
              <p:nvPr/>
            </p:nvSpPr>
            <p:spPr>
              <a:xfrm>
                <a:off x="3204516" y="2147288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7" name="빼기 56">
                <a:extLst>
                  <a:ext uri="{FF2B5EF4-FFF2-40B4-BE49-F238E27FC236}">
                    <a16:creationId xmlns:a16="http://schemas.microsoft.com/office/drawing/2014/main" id="{29DD64D3-424F-7443-872D-4BA3035C97C9}"/>
                  </a:ext>
                </a:extLst>
              </p:cNvPr>
              <p:cNvSpPr/>
              <p:nvPr/>
            </p:nvSpPr>
            <p:spPr>
              <a:xfrm>
                <a:off x="3079452" y="3999010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8" name="빼기 57">
                <a:extLst>
                  <a:ext uri="{FF2B5EF4-FFF2-40B4-BE49-F238E27FC236}">
                    <a16:creationId xmlns:a16="http://schemas.microsoft.com/office/drawing/2014/main" id="{40AE15E2-A974-DC40-9C05-B700AE64C0B9}"/>
                  </a:ext>
                </a:extLst>
              </p:cNvPr>
              <p:cNvSpPr/>
              <p:nvPr/>
            </p:nvSpPr>
            <p:spPr>
              <a:xfrm>
                <a:off x="1679661" y="4439483"/>
                <a:ext cx="778317" cy="566764"/>
              </a:xfrm>
              <a:prstGeom prst="mathMinus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9" name="빼기 58">
                <a:extLst>
                  <a:ext uri="{FF2B5EF4-FFF2-40B4-BE49-F238E27FC236}">
                    <a16:creationId xmlns:a16="http://schemas.microsoft.com/office/drawing/2014/main" id="{B9636ECD-1027-694D-AFF1-B135E673602E}"/>
                  </a:ext>
                </a:extLst>
              </p:cNvPr>
              <p:cNvSpPr/>
              <p:nvPr/>
            </p:nvSpPr>
            <p:spPr>
              <a:xfrm>
                <a:off x="2385774" y="3233711"/>
                <a:ext cx="778317" cy="566764"/>
              </a:xfrm>
              <a:prstGeom prst="mathMinus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0" name="빼기 59">
                <a:extLst>
                  <a:ext uri="{FF2B5EF4-FFF2-40B4-BE49-F238E27FC236}">
                    <a16:creationId xmlns:a16="http://schemas.microsoft.com/office/drawing/2014/main" id="{367F6817-0F63-FC4A-8C43-1E771A49563B}"/>
                  </a:ext>
                </a:extLst>
              </p:cNvPr>
              <p:cNvSpPr/>
              <p:nvPr/>
            </p:nvSpPr>
            <p:spPr>
              <a:xfrm>
                <a:off x="1739565" y="2862235"/>
                <a:ext cx="778317" cy="566764"/>
              </a:xfrm>
              <a:prstGeom prst="mathMinus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6" name="오른쪽 화살표[R] 25">
              <a:extLst>
                <a:ext uri="{FF2B5EF4-FFF2-40B4-BE49-F238E27FC236}">
                  <a16:creationId xmlns:a16="http://schemas.microsoft.com/office/drawing/2014/main" id="{6DEE7EE7-AF96-314E-8ECC-E0D67AB0ACFF}"/>
                </a:ext>
              </a:extLst>
            </p:cNvPr>
            <p:cNvSpPr/>
            <p:nvPr/>
          </p:nvSpPr>
          <p:spPr>
            <a:xfrm>
              <a:off x="3272960" y="2319827"/>
              <a:ext cx="400050" cy="23940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오른쪽 화살표[R] 26">
              <a:extLst>
                <a:ext uri="{FF2B5EF4-FFF2-40B4-BE49-F238E27FC236}">
                  <a16:creationId xmlns:a16="http://schemas.microsoft.com/office/drawing/2014/main" id="{8295D2C3-DCFD-7D47-B1F9-B3022062ECE5}"/>
                </a:ext>
              </a:extLst>
            </p:cNvPr>
            <p:cNvSpPr/>
            <p:nvPr/>
          </p:nvSpPr>
          <p:spPr>
            <a:xfrm>
              <a:off x="5583083" y="2344199"/>
              <a:ext cx="400050" cy="23940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오른쪽 화살표[R] 27">
              <a:extLst>
                <a:ext uri="{FF2B5EF4-FFF2-40B4-BE49-F238E27FC236}">
                  <a16:creationId xmlns:a16="http://schemas.microsoft.com/office/drawing/2014/main" id="{50E5EBE2-52D4-FE48-923F-A4CE43757372}"/>
                </a:ext>
              </a:extLst>
            </p:cNvPr>
            <p:cNvSpPr/>
            <p:nvPr/>
          </p:nvSpPr>
          <p:spPr>
            <a:xfrm>
              <a:off x="7977787" y="2308520"/>
              <a:ext cx="400050" cy="23940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D2872A5-0765-AF4D-85AC-65E224822D67}"/>
                </a:ext>
              </a:extLst>
            </p:cNvPr>
            <p:cNvSpPr txBox="1"/>
            <p:nvPr/>
          </p:nvSpPr>
          <p:spPr>
            <a:xfrm>
              <a:off x="3849978" y="3423385"/>
              <a:ext cx="1660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weak learner 1</a:t>
              </a:r>
              <a:endParaRPr kumimoji="1" lang="ko-Kore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3D5EB0-6968-8048-AA29-EB4A57783353}"/>
                </a:ext>
              </a:extLst>
            </p:cNvPr>
            <p:cNvSpPr txBox="1"/>
            <p:nvPr/>
          </p:nvSpPr>
          <p:spPr>
            <a:xfrm>
              <a:off x="6180224" y="3447617"/>
              <a:ext cx="1660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weak learner 2</a:t>
              </a:r>
              <a:endParaRPr kumimoji="1" lang="ko-Kore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DDF8F1-C673-0548-A137-B8210E1DDE76}"/>
                </a:ext>
              </a:extLst>
            </p:cNvPr>
            <p:cNvSpPr txBox="1"/>
            <p:nvPr/>
          </p:nvSpPr>
          <p:spPr>
            <a:xfrm>
              <a:off x="8636743" y="3427737"/>
              <a:ext cx="1660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weak learner 3</a:t>
              </a:r>
              <a:endParaRPr kumimoji="1" lang="ko-Kore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A88443F-4531-B245-9A54-F822FF730212}"/>
                </a:ext>
              </a:extLst>
            </p:cNvPr>
            <p:cNvGrpSpPr/>
            <p:nvPr/>
          </p:nvGrpSpPr>
          <p:grpSpPr>
            <a:xfrm>
              <a:off x="6180225" y="4908228"/>
              <a:ext cx="1660739" cy="1700213"/>
              <a:chOff x="878518" y="1943100"/>
              <a:chExt cx="2992030" cy="3063147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3FCEF32-E1D5-1347-8D10-20DAD3AC8880}"/>
                  </a:ext>
                </a:extLst>
              </p:cNvPr>
              <p:cNvSpPr/>
              <p:nvPr/>
            </p:nvSpPr>
            <p:spPr>
              <a:xfrm>
                <a:off x="878518" y="1943100"/>
                <a:ext cx="2992030" cy="29920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0" name="더하기 39">
                <a:extLst>
                  <a:ext uri="{FF2B5EF4-FFF2-40B4-BE49-F238E27FC236}">
                    <a16:creationId xmlns:a16="http://schemas.microsoft.com/office/drawing/2014/main" id="{5B0A69AD-4BD1-6448-B926-2A6D4A5E0913}"/>
                  </a:ext>
                </a:extLst>
              </p:cNvPr>
              <p:cNvSpPr/>
              <p:nvPr/>
            </p:nvSpPr>
            <p:spPr>
              <a:xfrm>
                <a:off x="2457978" y="1943101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1" name="더하기 40">
                <a:extLst>
                  <a:ext uri="{FF2B5EF4-FFF2-40B4-BE49-F238E27FC236}">
                    <a16:creationId xmlns:a16="http://schemas.microsoft.com/office/drawing/2014/main" id="{4B2724FB-9AB3-F04A-A3BD-F2D8D2D6DFAB}"/>
                  </a:ext>
                </a:extLst>
              </p:cNvPr>
              <p:cNvSpPr/>
              <p:nvPr/>
            </p:nvSpPr>
            <p:spPr>
              <a:xfrm>
                <a:off x="2849939" y="2400299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2" name="더하기 41">
                <a:extLst>
                  <a:ext uri="{FF2B5EF4-FFF2-40B4-BE49-F238E27FC236}">
                    <a16:creationId xmlns:a16="http://schemas.microsoft.com/office/drawing/2014/main" id="{90A0C753-FD15-EE45-A827-076EA99F8CB0}"/>
                  </a:ext>
                </a:extLst>
              </p:cNvPr>
              <p:cNvSpPr/>
              <p:nvPr/>
            </p:nvSpPr>
            <p:spPr>
              <a:xfrm>
                <a:off x="1910290" y="2287823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3" name="더하기 42">
                <a:extLst>
                  <a:ext uri="{FF2B5EF4-FFF2-40B4-BE49-F238E27FC236}">
                    <a16:creationId xmlns:a16="http://schemas.microsoft.com/office/drawing/2014/main" id="{A94EE991-6A2B-D14F-A7D5-F3479161744A}"/>
                  </a:ext>
                </a:extLst>
              </p:cNvPr>
              <p:cNvSpPr/>
              <p:nvPr/>
            </p:nvSpPr>
            <p:spPr>
              <a:xfrm>
                <a:off x="1208173" y="3964492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4" name="더하기 43">
                <a:extLst>
                  <a:ext uri="{FF2B5EF4-FFF2-40B4-BE49-F238E27FC236}">
                    <a16:creationId xmlns:a16="http://schemas.microsoft.com/office/drawing/2014/main" id="{05F4AADB-9D19-084A-995F-9C07D54BB009}"/>
                  </a:ext>
                </a:extLst>
              </p:cNvPr>
              <p:cNvSpPr/>
              <p:nvPr/>
            </p:nvSpPr>
            <p:spPr>
              <a:xfrm>
                <a:off x="921906" y="3343276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5" name="빼기 44">
                <a:extLst>
                  <a:ext uri="{FF2B5EF4-FFF2-40B4-BE49-F238E27FC236}">
                    <a16:creationId xmlns:a16="http://schemas.microsoft.com/office/drawing/2014/main" id="{842116EC-E023-A745-B1E7-F0D3132CB1FE}"/>
                  </a:ext>
                </a:extLst>
              </p:cNvPr>
              <p:cNvSpPr/>
              <p:nvPr/>
            </p:nvSpPr>
            <p:spPr>
              <a:xfrm>
                <a:off x="3204516" y="2147288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6" name="빼기 45">
                <a:extLst>
                  <a:ext uri="{FF2B5EF4-FFF2-40B4-BE49-F238E27FC236}">
                    <a16:creationId xmlns:a16="http://schemas.microsoft.com/office/drawing/2014/main" id="{F03880E0-6CED-0C44-9512-008C36B13C94}"/>
                  </a:ext>
                </a:extLst>
              </p:cNvPr>
              <p:cNvSpPr/>
              <p:nvPr/>
            </p:nvSpPr>
            <p:spPr>
              <a:xfrm>
                <a:off x="3079452" y="3999010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7" name="빼기 46">
                <a:extLst>
                  <a:ext uri="{FF2B5EF4-FFF2-40B4-BE49-F238E27FC236}">
                    <a16:creationId xmlns:a16="http://schemas.microsoft.com/office/drawing/2014/main" id="{D4AAB7BE-8F88-8C48-8C25-E1A36DE6C06E}"/>
                  </a:ext>
                </a:extLst>
              </p:cNvPr>
              <p:cNvSpPr/>
              <p:nvPr/>
            </p:nvSpPr>
            <p:spPr>
              <a:xfrm>
                <a:off x="1679661" y="4569277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8" name="빼기 47">
                <a:extLst>
                  <a:ext uri="{FF2B5EF4-FFF2-40B4-BE49-F238E27FC236}">
                    <a16:creationId xmlns:a16="http://schemas.microsoft.com/office/drawing/2014/main" id="{9BFB9DD0-F810-A74E-9335-CA4AA68C164C}"/>
                  </a:ext>
                </a:extLst>
              </p:cNvPr>
              <p:cNvSpPr/>
              <p:nvPr/>
            </p:nvSpPr>
            <p:spPr>
              <a:xfrm>
                <a:off x="2385775" y="3363505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9" name="빼기 48">
                <a:extLst>
                  <a:ext uri="{FF2B5EF4-FFF2-40B4-BE49-F238E27FC236}">
                    <a16:creationId xmlns:a16="http://schemas.microsoft.com/office/drawing/2014/main" id="{177C3A4C-5786-0840-9B8D-316B2A51DD32}"/>
                  </a:ext>
                </a:extLst>
              </p:cNvPr>
              <p:cNvSpPr/>
              <p:nvPr/>
            </p:nvSpPr>
            <p:spPr>
              <a:xfrm>
                <a:off x="1739566" y="2992030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cxnSp>
          <p:nvCxnSpPr>
            <p:cNvPr id="33" name="꺾인 연결선[E] 32">
              <a:extLst>
                <a:ext uri="{FF2B5EF4-FFF2-40B4-BE49-F238E27FC236}">
                  <a16:creationId xmlns:a16="http://schemas.microsoft.com/office/drawing/2014/main" id="{06C0985D-8369-574C-8362-8A3C15111A32}"/>
                </a:ext>
              </a:extLst>
            </p:cNvPr>
            <p:cNvCxnSpPr>
              <a:stCxn id="29" idx="2"/>
              <a:endCxn id="39" idx="0"/>
            </p:cNvCxnSpPr>
            <p:nvPr/>
          </p:nvCxnSpPr>
          <p:spPr>
            <a:xfrm rot="16200000" flipH="1">
              <a:off x="5287716" y="3185348"/>
              <a:ext cx="1115511" cy="2330247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[E] 33">
              <a:extLst>
                <a:ext uri="{FF2B5EF4-FFF2-40B4-BE49-F238E27FC236}">
                  <a16:creationId xmlns:a16="http://schemas.microsoft.com/office/drawing/2014/main" id="{514C5730-2977-7943-B9CC-D481FB162717}"/>
                </a:ext>
              </a:extLst>
            </p:cNvPr>
            <p:cNvCxnSpPr>
              <a:stCxn id="31" idx="2"/>
              <a:endCxn id="39" idx="0"/>
            </p:cNvCxnSpPr>
            <p:nvPr/>
          </p:nvCxnSpPr>
          <p:spPr>
            <a:xfrm rot="5400000">
              <a:off x="7683275" y="3124389"/>
              <a:ext cx="1111159" cy="2456518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D583DE4-4647-EB4C-B568-3B947DC01201}"/>
                </a:ext>
              </a:extLst>
            </p:cNvPr>
            <p:cNvCxnSpPr>
              <a:stCxn id="30" idx="2"/>
              <a:endCxn id="39" idx="0"/>
            </p:cNvCxnSpPr>
            <p:nvPr/>
          </p:nvCxnSpPr>
          <p:spPr>
            <a:xfrm>
              <a:off x="7010594" y="3816949"/>
              <a:ext cx="1" cy="10912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350C365-8A7B-0F42-A19E-53544522D26E}"/>
                </a:ext>
              </a:extLst>
            </p:cNvPr>
            <p:cNvSpPr txBox="1"/>
            <p:nvPr/>
          </p:nvSpPr>
          <p:spPr>
            <a:xfrm>
              <a:off x="4670504" y="3966536"/>
              <a:ext cx="10581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weight 1</a:t>
              </a:r>
              <a:endParaRPr kumimoji="1" lang="ko-Kore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AA4A0AD-96D0-4A48-8985-12F8C325F967}"/>
                </a:ext>
              </a:extLst>
            </p:cNvPr>
            <p:cNvSpPr txBox="1"/>
            <p:nvPr/>
          </p:nvSpPr>
          <p:spPr>
            <a:xfrm>
              <a:off x="6993589" y="3961666"/>
              <a:ext cx="10581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weight 2</a:t>
              </a:r>
              <a:endParaRPr kumimoji="1" lang="ko-Kore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1B50BA-ACAC-9B45-AD83-3CB52EFB330D}"/>
                </a:ext>
              </a:extLst>
            </p:cNvPr>
            <p:cNvSpPr txBox="1"/>
            <p:nvPr/>
          </p:nvSpPr>
          <p:spPr>
            <a:xfrm>
              <a:off x="9495078" y="3966296"/>
              <a:ext cx="10581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weight 3</a:t>
              </a:r>
              <a:endParaRPr kumimoji="1" lang="ko-Kore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59977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98781-6029-264A-9CA7-9FD44C2F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AdaBoost - GBM </a:t>
            </a:r>
            <a:endParaRPr kumimoji="1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CFB9D5-6590-0740-9A9E-1F4E4D06D9AC}"/>
              </a:ext>
            </a:extLst>
          </p:cNvPr>
          <p:cNvGrpSpPr/>
          <p:nvPr/>
        </p:nvGrpSpPr>
        <p:grpSpPr>
          <a:xfrm>
            <a:off x="1764019" y="2065992"/>
            <a:ext cx="8663962" cy="3930107"/>
            <a:chOff x="878607" y="2182724"/>
            <a:chExt cx="8663962" cy="393010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C3B8F86-D669-184B-B14A-F0B2A6148FF0}"/>
                </a:ext>
              </a:extLst>
            </p:cNvPr>
            <p:cNvSpPr/>
            <p:nvPr/>
          </p:nvSpPr>
          <p:spPr>
            <a:xfrm>
              <a:off x="878607" y="2182724"/>
              <a:ext cx="1388317" cy="1388317"/>
            </a:xfrm>
            <a:prstGeom prst="ellipse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5ADDD9-25E7-4641-95F1-F30BD330A6D4}"/>
                </a:ext>
              </a:extLst>
            </p:cNvPr>
            <p:cNvSpPr txBox="1"/>
            <p:nvPr/>
          </p:nvSpPr>
          <p:spPr>
            <a:xfrm>
              <a:off x="975445" y="2673258"/>
              <a:ext cx="1189749" cy="371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b="1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Adaboost</a:t>
              </a:r>
              <a:endParaRPr lang="en-US" altLang="ko-KR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E5B74FF-0993-B84A-B2BE-4410AEFEC952}"/>
                </a:ext>
              </a:extLst>
            </p:cNvPr>
            <p:cNvSpPr/>
            <p:nvPr/>
          </p:nvSpPr>
          <p:spPr>
            <a:xfrm>
              <a:off x="889758" y="4724514"/>
              <a:ext cx="1388317" cy="1388317"/>
            </a:xfrm>
            <a:prstGeom prst="ellipse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CC6D73-13E1-DA49-B349-C14A5D452D1B}"/>
                </a:ext>
              </a:extLst>
            </p:cNvPr>
            <p:cNvSpPr txBox="1"/>
            <p:nvPr/>
          </p:nvSpPr>
          <p:spPr>
            <a:xfrm>
              <a:off x="1215964" y="5231628"/>
              <a:ext cx="702436" cy="371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GBM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31DC818-BCE7-DA42-B6B8-441B54C8C2FB}"/>
                </a:ext>
              </a:extLst>
            </p:cNvPr>
            <p:cNvGrpSpPr/>
            <p:nvPr/>
          </p:nvGrpSpPr>
          <p:grpSpPr>
            <a:xfrm>
              <a:off x="2266924" y="2778906"/>
              <a:ext cx="847751" cy="97957"/>
              <a:chOff x="2266924" y="3593306"/>
              <a:chExt cx="847751" cy="97976"/>
            </a:xfrm>
          </p:grpSpPr>
          <p:cxnSp>
            <p:nvCxnSpPr>
              <p:cNvPr id="21" name="직선 연결선 18">
                <a:extLst>
                  <a:ext uri="{FF2B5EF4-FFF2-40B4-BE49-F238E27FC236}">
                    <a16:creationId xmlns:a16="http://schemas.microsoft.com/office/drawing/2014/main" id="{F7A8A4B1-A699-3349-AA2B-E87D25D162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924" y="3691282"/>
                <a:ext cx="847751" cy="0"/>
              </a:xfrm>
              <a:prstGeom prst="line">
                <a:avLst/>
              </a:prstGeom>
              <a:ln w="19050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0">
                <a:extLst>
                  <a:ext uri="{FF2B5EF4-FFF2-40B4-BE49-F238E27FC236}">
                    <a16:creationId xmlns:a16="http://schemas.microsoft.com/office/drawing/2014/main" id="{708A8476-D45F-2345-ABE8-5357766521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2281" y="3593306"/>
                <a:ext cx="102394" cy="97976"/>
              </a:xfrm>
              <a:prstGeom prst="line">
                <a:avLst/>
              </a:prstGeom>
              <a:ln w="19050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427EC66-1D99-C343-A043-2F3E1F2992B0}"/>
                </a:ext>
              </a:extLst>
            </p:cNvPr>
            <p:cNvGrpSpPr/>
            <p:nvPr/>
          </p:nvGrpSpPr>
          <p:grpSpPr>
            <a:xfrm>
              <a:off x="2278075" y="5369684"/>
              <a:ext cx="847751" cy="97957"/>
              <a:chOff x="2266924" y="3593306"/>
              <a:chExt cx="847751" cy="97976"/>
            </a:xfrm>
          </p:grpSpPr>
          <p:cxnSp>
            <p:nvCxnSpPr>
              <p:cNvPr id="19" name="직선 연결선 26">
                <a:extLst>
                  <a:ext uri="{FF2B5EF4-FFF2-40B4-BE49-F238E27FC236}">
                    <a16:creationId xmlns:a16="http://schemas.microsoft.com/office/drawing/2014/main" id="{FAFAE2E9-142E-A84B-ABBA-E7514D0DF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924" y="3691282"/>
                <a:ext cx="847751" cy="0"/>
              </a:xfrm>
              <a:prstGeom prst="line">
                <a:avLst/>
              </a:prstGeom>
              <a:ln w="19050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27">
                <a:extLst>
                  <a:ext uri="{FF2B5EF4-FFF2-40B4-BE49-F238E27FC236}">
                    <a16:creationId xmlns:a16="http://schemas.microsoft.com/office/drawing/2014/main" id="{990C686D-C11A-814E-8769-54FEEE17EE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2281" y="3593306"/>
                <a:ext cx="102394" cy="97976"/>
              </a:xfrm>
              <a:prstGeom prst="line">
                <a:avLst/>
              </a:prstGeom>
              <a:ln w="19050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50B955C-F3C9-B541-B2B0-21F0123AEAF4}"/>
                </a:ext>
              </a:extLst>
            </p:cNvPr>
            <p:cNvSpPr/>
            <p:nvPr/>
          </p:nvSpPr>
          <p:spPr>
            <a:xfrm>
              <a:off x="3859932" y="2182724"/>
              <a:ext cx="1388317" cy="1388317"/>
            </a:xfrm>
            <a:prstGeom prst="ellipse">
              <a:avLst/>
            </a:prstGeom>
            <a:solidFill>
              <a:srgbClr val="676D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Height </a:t>
              </a:r>
              <a:r>
                <a:rPr lang="en-US" sz="1500" dirty="0" err="1"/>
                <a:t>weigth</a:t>
              </a:r>
              <a:endParaRPr lang="en-US" sz="1500" dirty="0"/>
            </a:p>
            <a:p>
              <a:pPr algn="ctr"/>
              <a:r>
                <a:rPr lang="en-US" sz="1500" dirty="0"/>
                <a:t>Data point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F57A689-0404-CF47-9408-20E675A4D423}"/>
                </a:ext>
              </a:extLst>
            </p:cNvPr>
            <p:cNvSpPr/>
            <p:nvPr/>
          </p:nvSpPr>
          <p:spPr>
            <a:xfrm>
              <a:off x="3871083" y="4724514"/>
              <a:ext cx="1388317" cy="1388317"/>
            </a:xfrm>
            <a:prstGeom prst="ellipse">
              <a:avLst/>
            </a:prstGeom>
            <a:solidFill>
              <a:srgbClr val="676D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Gradient</a:t>
              </a:r>
            </a:p>
            <a:p>
              <a:pPr algn="ctr"/>
              <a:r>
                <a:rPr lang="en-US" sz="1500" dirty="0"/>
                <a:t>Using</a:t>
              </a:r>
            </a:p>
            <a:p>
              <a:pPr algn="ctr"/>
              <a:r>
                <a:rPr lang="en-US" sz="1500" dirty="0"/>
                <a:t>Residual error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B76D81E-3AFC-384C-8287-5E874137EB61}"/>
                </a:ext>
              </a:extLst>
            </p:cNvPr>
            <p:cNvSpPr/>
            <p:nvPr/>
          </p:nvSpPr>
          <p:spPr>
            <a:xfrm>
              <a:off x="5248247" y="2182724"/>
              <a:ext cx="1388317" cy="1388317"/>
            </a:xfrm>
            <a:prstGeom prst="ellipse">
              <a:avLst/>
            </a:prstGeom>
            <a:solidFill>
              <a:srgbClr val="676D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Tree stump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80E99-2D2A-3E4C-9230-018A35E6379B}"/>
                </a:ext>
              </a:extLst>
            </p:cNvPr>
            <p:cNvSpPr/>
            <p:nvPr/>
          </p:nvSpPr>
          <p:spPr>
            <a:xfrm>
              <a:off x="5259398" y="4724514"/>
              <a:ext cx="1388317" cy="1388317"/>
            </a:xfrm>
            <a:prstGeom prst="ellipse">
              <a:avLst/>
            </a:prstGeom>
            <a:solidFill>
              <a:srgbClr val="676D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Tree</a:t>
              </a:r>
            </a:p>
            <a:p>
              <a:pPr algn="ctr"/>
              <a:r>
                <a:rPr lang="en-US" sz="1500" dirty="0"/>
                <a:t>depth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31F7E7-2E2B-494B-AD3A-F6116E7F4FFE}"/>
                </a:ext>
              </a:extLst>
            </p:cNvPr>
            <p:cNvSpPr txBox="1"/>
            <p:nvPr/>
          </p:nvSpPr>
          <p:spPr>
            <a:xfrm>
              <a:off x="8538768" y="4865891"/>
              <a:ext cx="1003801" cy="783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정확성 </a:t>
              </a:r>
              <a:r>
                <a:rPr lang="en-US" altLang="ko-KR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up!</a:t>
              </a:r>
            </a:p>
            <a:p>
              <a:pPr>
                <a:lnSpc>
                  <a:spcPct val="110000"/>
                </a:lnSpc>
              </a:pPr>
              <a:r>
                <a:rPr lang="ko-KR" altLang="en-US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확장성 </a:t>
              </a:r>
              <a:r>
                <a:rPr lang="en-US" altLang="ko-KR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up!</a:t>
              </a:r>
            </a:p>
            <a:p>
              <a:pPr>
                <a:lnSpc>
                  <a:spcPct val="110000"/>
                </a:lnSpc>
              </a:pPr>
              <a:endParaRPr lang="en-US" altLang="ko-KR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A936137-3854-154F-B0EA-8EDA3B95D0A4}"/>
                </a:ext>
              </a:extLst>
            </p:cNvPr>
            <p:cNvSpPr/>
            <p:nvPr/>
          </p:nvSpPr>
          <p:spPr>
            <a:xfrm>
              <a:off x="6616147" y="2182724"/>
              <a:ext cx="1388317" cy="1388317"/>
            </a:xfrm>
            <a:prstGeom prst="ellipse">
              <a:avLst/>
            </a:prstGeom>
            <a:solidFill>
              <a:srgbClr val="676D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Exp</a:t>
              </a:r>
            </a:p>
            <a:p>
              <a:pPr algn="ctr"/>
              <a:r>
                <a:rPr lang="en-US" sz="1500" dirty="0"/>
                <a:t>Loss function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62A1988-A163-3545-8667-EF00585D11EA}"/>
                </a:ext>
              </a:extLst>
            </p:cNvPr>
            <p:cNvSpPr/>
            <p:nvPr/>
          </p:nvSpPr>
          <p:spPr>
            <a:xfrm>
              <a:off x="6627297" y="4675525"/>
              <a:ext cx="1388317" cy="1388317"/>
            </a:xfrm>
            <a:prstGeom prst="ellipse">
              <a:avLst/>
            </a:prstGeom>
            <a:solidFill>
              <a:srgbClr val="676D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Various</a:t>
              </a:r>
            </a:p>
            <a:p>
              <a:pPr algn="ctr"/>
              <a:r>
                <a:rPr lang="en-US" sz="1500" dirty="0"/>
                <a:t>Loss</a:t>
              </a:r>
            </a:p>
            <a:p>
              <a:pPr algn="ctr"/>
              <a:r>
                <a:rPr lang="en-US" sz="1500" dirty="0"/>
                <a:t>function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D14ED5-3A8D-9A4E-B41D-D8902F097C25}"/>
                </a:ext>
              </a:extLst>
            </p:cNvPr>
            <p:cNvSpPr txBox="1"/>
            <p:nvPr/>
          </p:nvSpPr>
          <p:spPr>
            <a:xfrm>
              <a:off x="8527617" y="2255036"/>
              <a:ext cx="1003801" cy="546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민감성 </a:t>
              </a:r>
              <a:r>
                <a:rPr lang="en-US" altLang="ko-KR" sz="14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up!</a:t>
              </a:r>
            </a:p>
            <a:p>
              <a:pPr>
                <a:lnSpc>
                  <a:spcPct val="110000"/>
                </a:lnSpc>
              </a:pPr>
              <a:endParaRPr lang="en-US" altLang="ko-KR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7797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69E1B-4042-7844-8D4F-9B512DE94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Gradient Boosting Machine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98D83E-715F-3144-980D-A74694C10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Gradient Descent Algorithm</a:t>
            </a:r>
          </a:p>
          <a:p>
            <a:r>
              <a:rPr kumimoji="1" lang="en-US" altLang="ko-KR" dirty="0"/>
              <a:t>What is GBM?</a:t>
            </a:r>
          </a:p>
          <a:p>
            <a:r>
              <a:rPr kumimoji="1" lang="en-US" altLang="ko-KR" dirty="0" err="1"/>
              <a:t>GradientBoosting</a:t>
            </a:r>
            <a:r>
              <a:rPr kumimoji="1" lang="en-US" altLang="ko-KR" dirty="0"/>
              <a:t> for Classification</a:t>
            </a:r>
          </a:p>
          <a:p>
            <a:r>
              <a:rPr kumimoji="1" lang="en-US" altLang="ko-KR" dirty="0"/>
              <a:t>Parameter of </a:t>
            </a:r>
            <a:r>
              <a:rPr kumimoji="1" lang="en-US" altLang="ko-KR" dirty="0" err="1"/>
              <a:t>GradientBoostingMachine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9666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9C636-4CCB-1744-9FFF-079B99D7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Gradient Boosting Machine – Gradient Descent Algorithm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E44DE0-0B8B-2C41-A873-71C21794E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4067"/>
            <a:ext cx="5476473" cy="3797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98CD8-4ABD-D943-9A64-5D33184018F9}"/>
              </a:ext>
            </a:extLst>
          </p:cNvPr>
          <p:cNvSpPr txBox="1"/>
          <p:nvPr/>
        </p:nvSpPr>
        <p:spPr>
          <a:xfrm>
            <a:off x="7026396" y="2368686"/>
            <a:ext cx="4560849" cy="2955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1. </a:t>
            </a:r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Fitting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     ↓</a:t>
            </a: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2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 </a:t>
            </a:r>
            <a:r>
              <a:rPr kumimoji="1" lang="ko-Kore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기울기 계산</a:t>
            </a: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     ↓</a:t>
            </a: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3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 </a:t>
            </a:r>
            <a:r>
              <a:rPr kumimoji="1" lang="ko-Kore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기울기를 이용해 </a:t>
            </a:r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update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     ↓</a:t>
            </a: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4</a:t>
            </a:r>
            <a:r>
              <a:rPr kumimoji="1"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 </a:t>
            </a:r>
            <a:r>
              <a:rPr kumimoji="1" lang="ko-Kore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최적해가 될때까지 반복</a:t>
            </a:r>
            <a:endParaRPr kumimoji="1" lang="en-US" altLang="ko-Kore-KR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1937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7AB4D-F720-0A4E-9316-986ED013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Gradient Boosting Machine – What is GBM?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110C3-EEBD-5E46-9D1C-501521CD9677}"/>
              </a:ext>
            </a:extLst>
          </p:cNvPr>
          <p:cNvSpPr txBox="1"/>
          <p:nvPr/>
        </p:nvSpPr>
        <p:spPr>
          <a:xfrm>
            <a:off x="838200" y="1907521"/>
            <a:ext cx="8449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가중치 업데이트를 </a:t>
            </a:r>
            <a:r>
              <a:rPr lang="ko-KR" altLang="en-US" sz="1500" dirty="0" err="1"/>
              <a:t>경사하강법</a:t>
            </a:r>
            <a:r>
              <a:rPr lang="en-US" altLang="ko-KR" sz="1500" dirty="0"/>
              <a:t>(</a:t>
            </a:r>
            <a:r>
              <a:rPr lang="en" altLang="ko-Kore-KR" sz="1500" dirty="0"/>
              <a:t>Gradient Descent)</a:t>
            </a:r>
            <a:r>
              <a:rPr lang="ko-KR" altLang="en-US" sz="1500" dirty="0" err="1"/>
              <a:t>를</a:t>
            </a:r>
            <a:r>
              <a:rPr lang="ko-KR" altLang="en-US" sz="1500" dirty="0"/>
              <a:t> 이용하여 최적화된 결과를 얻는 알고리즘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500" dirty="0"/>
              <a:t>residual</a:t>
            </a:r>
            <a:r>
              <a:rPr lang="ko-KR" altLang="en-US" sz="1500" dirty="0"/>
              <a:t> </a:t>
            </a:r>
            <a:r>
              <a:rPr lang="en" altLang="ko-Kore-KR" sz="1500" dirty="0"/>
              <a:t>fitting</a:t>
            </a:r>
            <a:r>
              <a:rPr lang="ko-Kore-KR" altLang="en-US" sz="1500" dirty="0"/>
              <a:t>을 이용</a:t>
            </a:r>
            <a:endParaRPr lang="en" altLang="ko-Kore-KR" sz="1500" dirty="0"/>
          </a:p>
          <a:p>
            <a:r>
              <a:rPr lang="en-US" altLang="ko-KR" sz="1500" dirty="0"/>
              <a:t>&gt; </a:t>
            </a:r>
            <a:r>
              <a:rPr lang="en" altLang="ko-Kore-KR" sz="1500" dirty="0"/>
              <a:t>residual</a:t>
            </a:r>
            <a:r>
              <a:rPr lang="ko-KR" altLang="en-US" sz="1500" dirty="0"/>
              <a:t>은 </a:t>
            </a:r>
            <a:r>
              <a:rPr lang="en" altLang="ko-Kore-KR" sz="1500" dirty="0"/>
              <a:t>loss function</a:t>
            </a:r>
            <a:r>
              <a:rPr lang="ko-KR" altLang="en-US" sz="1500" dirty="0"/>
              <a:t>을 </a:t>
            </a:r>
            <a:r>
              <a:rPr lang="en" altLang="ko-Kore-KR" sz="1500" dirty="0"/>
              <a:t>squared error</a:t>
            </a:r>
            <a:r>
              <a:rPr lang="ko-KR" altLang="en-US" sz="1500" dirty="0"/>
              <a:t>로 설정하였을 때</a:t>
            </a:r>
            <a:r>
              <a:rPr lang="en-US" altLang="ko-KR" sz="1500" dirty="0"/>
              <a:t>, </a:t>
            </a:r>
            <a:r>
              <a:rPr lang="en" altLang="ko-Kore-KR" sz="1500" dirty="0"/>
              <a:t>negative gradient</a:t>
            </a:r>
            <a:r>
              <a:rPr lang="ko-Kore-KR" altLang="en-US" sz="1500" dirty="0"/>
              <a:t>이기 때문에</a:t>
            </a:r>
            <a:br>
              <a:rPr lang="en" altLang="ko-Kore-KR" sz="1500" dirty="0"/>
            </a:br>
            <a:r>
              <a:rPr lang="en" altLang="ko-Kore-KR" sz="1500" dirty="0"/>
              <a:t>GBM</a:t>
            </a:r>
            <a:r>
              <a:rPr lang="ko-KR" altLang="en-US" sz="1500" dirty="0"/>
              <a:t>은 예측 성능이 높지만 </a:t>
            </a:r>
            <a:r>
              <a:rPr lang="en" altLang="ko-Kore-KR" sz="1500" dirty="0"/>
              <a:t>Greedy Algorithm</a:t>
            </a:r>
            <a:r>
              <a:rPr lang="ko-KR" altLang="en-US" sz="1500" dirty="0" err="1"/>
              <a:t>으로</a:t>
            </a:r>
            <a:r>
              <a:rPr lang="ko-KR" altLang="en-US" sz="1500" dirty="0"/>
              <a:t> </a:t>
            </a:r>
            <a:r>
              <a:rPr lang="ko-KR" altLang="en-US" sz="1500" dirty="0" err="1"/>
              <a:t>과적합이</a:t>
            </a:r>
            <a:r>
              <a:rPr lang="ko-KR" altLang="en-US" sz="1500" dirty="0"/>
              <a:t> 빠르게 되고</a:t>
            </a:r>
            <a:r>
              <a:rPr lang="en-US" altLang="ko-KR" sz="1500" dirty="0"/>
              <a:t>, </a:t>
            </a:r>
            <a:r>
              <a:rPr lang="ko-KR" altLang="en-US" sz="1500" dirty="0"/>
              <a:t>시간이 오래 걸린다는 단점</a:t>
            </a:r>
            <a:endParaRPr kumimoji="1" lang="ko-Kore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D88E8-B019-6643-A57E-43AAEC4BA4AA}"/>
              </a:ext>
            </a:extLst>
          </p:cNvPr>
          <p:cNvSpPr txBox="1"/>
          <p:nvPr/>
        </p:nvSpPr>
        <p:spPr>
          <a:xfrm>
            <a:off x="838200" y="3140017"/>
            <a:ext cx="35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" altLang="ko-Kore-KR" dirty="0"/>
              <a:t>Gradient Boosting for Regression</a:t>
            </a:r>
            <a:endParaRPr kumimoji="1" lang="ko-Kore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B3B490-C481-3C4A-8E9A-C7B55B8D28C4}"/>
              </a:ext>
            </a:extLst>
          </p:cNvPr>
          <p:cNvGrpSpPr/>
          <p:nvPr/>
        </p:nvGrpSpPr>
        <p:grpSpPr>
          <a:xfrm>
            <a:off x="722010" y="4332836"/>
            <a:ext cx="3625556" cy="2003400"/>
            <a:chOff x="5787483" y="2361481"/>
            <a:chExt cx="3625556" cy="20034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DD7A250-FBEB-1C41-9D80-176D452A15B5}"/>
                </a:ext>
              </a:extLst>
            </p:cNvPr>
            <p:cNvSpPr/>
            <p:nvPr/>
          </p:nvSpPr>
          <p:spPr>
            <a:xfrm>
              <a:off x="6915531" y="3744092"/>
              <a:ext cx="2497508" cy="6207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0AB7118-DF25-2F4D-A635-E1985E48D187}"/>
                </a:ext>
              </a:extLst>
            </p:cNvPr>
            <p:cNvSpPr/>
            <p:nvPr/>
          </p:nvSpPr>
          <p:spPr>
            <a:xfrm>
              <a:off x="6497940" y="3085301"/>
              <a:ext cx="1544448" cy="620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D5218E-9B10-6448-AD38-BB43D94F9D2C}"/>
                </a:ext>
              </a:extLst>
            </p:cNvPr>
            <p:cNvSpPr/>
            <p:nvPr/>
          </p:nvSpPr>
          <p:spPr>
            <a:xfrm>
              <a:off x="5787483" y="2361481"/>
              <a:ext cx="975981" cy="6908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CCA737A-216F-1940-BA4C-8532A8AA2214}"/>
                </a:ext>
              </a:extLst>
            </p:cNvPr>
            <p:cNvGrpSpPr/>
            <p:nvPr/>
          </p:nvGrpSpPr>
          <p:grpSpPr>
            <a:xfrm>
              <a:off x="5983707" y="2445944"/>
              <a:ext cx="572429" cy="553998"/>
              <a:chOff x="6289287" y="2216515"/>
              <a:chExt cx="1081672" cy="1058468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14354F8A-FB51-B84F-B517-B7AC8CCDB914}"/>
                  </a:ext>
                </a:extLst>
              </p:cNvPr>
              <p:cNvSpPr/>
              <p:nvPr/>
            </p:nvSpPr>
            <p:spPr>
              <a:xfrm>
                <a:off x="6579219" y="2216515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95FD719A-C04D-C349-9E77-B86855E38AA3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53D320D7-0A46-104D-B0C4-755ABB4352E2}"/>
                  </a:ext>
                </a:extLst>
              </p:cNvPr>
              <p:cNvSpPr/>
              <p:nvPr/>
            </p:nvSpPr>
            <p:spPr>
              <a:xfrm>
                <a:off x="6289287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4" name="직선 연결선[R] 73">
                <a:extLst>
                  <a:ext uri="{FF2B5EF4-FFF2-40B4-BE49-F238E27FC236}">
                    <a16:creationId xmlns:a16="http://schemas.microsoft.com/office/drawing/2014/main" id="{BE405C3A-854D-4E4F-8028-5F5824499D6D}"/>
                  </a:ext>
                </a:extLst>
              </p:cNvPr>
              <p:cNvCxnSpPr>
                <a:stCxn id="71" idx="3"/>
                <a:endCxn id="73" idx="0"/>
              </p:cNvCxnSpPr>
              <p:nvPr/>
            </p:nvCxnSpPr>
            <p:spPr>
              <a:xfrm flipH="1">
                <a:off x="6434253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[R] 74">
                <a:extLst>
                  <a:ext uri="{FF2B5EF4-FFF2-40B4-BE49-F238E27FC236}">
                    <a16:creationId xmlns:a16="http://schemas.microsoft.com/office/drawing/2014/main" id="{689B8311-5271-014A-BF4C-10533C823D34}"/>
                  </a:ext>
                </a:extLst>
              </p:cNvPr>
              <p:cNvCxnSpPr>
                <a:stCxn id="71" idx="5"/>
                <a:endCxn id="72" idx="0"/>
              </p:cNvCxnSpPr>
              <p:nvPr/>
            </p:nvCxnSpPr>
            <p:spPr>
              <a:xfrm>
                <a:off x="6826691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FE318A6E-E029-7741-A509-93D3ADC179D7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FA977DC-03EE-EC4C-8623-2679C16D88CC}"/>
                  </a:ext>
                </a:extLst>
              </p:cNvPr>
              <p:cNvSpPr/>
              <p:nvPr/>
            </p:nvSpPr>
            <p:spPr>
              <a:xfrm>
                <a:off x="7081027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F279148D-7D28-AE49-B7B6-1382313746D6}"/>
                  </a:ext>
                </a:extLst>
              </p:cNvPr>
              <p:cNvSpPr/>
              <p:nvPr/>
            </p:nvSpPr>
            <p:spPr>
              <a:xfrm>
                <a:off x="6679579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9" name="직선 연결선[R] 78">
                <a:extLst>
                  <a:ext uri="{FF2B5EF4-FFF2-40B4-BE49-F238E27FC236}">
                    <a16:creationId xmlns:a16="http://schemas.microsoft.com/office/drawing/2014/main" id="{C414C38D-7FA4-5841-AA41-AA6D1F0E1E3A}"/>
                  </a:ext>
                </a:extLst>
              </p:cNvPr>
              <p:cNvCxnSpPr>
                <a:stCxn id="76" idx="3"/>
                <a:endCxn id="78" idx="0"/>
              </p:cNvCxnSpPr>
              <p:nvPr/>
            </p:nvCxnSpPr>
            <p:spPr>
              <a:xfrm flipH="1">
                <a:off x="6824545" y="2821965"/>
                <a:ext cx="87066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79">
                <a:extLst>
                  <a:ext uri="{FF2B5EF4-FFF2-40B4-BE49-F238E27FC236}">
                    <a16:creationId xmlns:a16="http://schemas.microsoft.com/office/drawing/2014/main" id="{6190D964-03BE-6C45-A8FC-12C382F32AF4}"/>
                  </a:ext>
                </a:extLst>
              </p:cNvPr>
              <p:cNvCxnSpPr>
                <a:stCxn id="76" idx="5"/>
                <a:endCxn id="77" idx="0"/>
              </p:cNvCxnSpPr>
              <p:nvPr/>
            </p:nvCxnSpPr>
            <p:spPr>
              <a:xfrm>
                <a:off x="7116623" y="2821965"/>
                <a:ext cx="109370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119AFE3-44AE-9B42-B02C-7DE3006259D3}"/>
                </a:ext>
              </a:extLst>
            </p:cNvPr>
            <p:cNvGrpSpPr/>
            <p:nvPr/>
          </p:nvGrpSpPr>
          <p:grpSpPr>
            <a:xfrm>
              <a:off x="6556919" y="3118496"/>
              <a:ext cx="572429" cy="553998"/>
              <a:chOff x="6289287" y="2216515"/>
              <a:chExt cx="1081672" cy="1058468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0F173E8D-9A77-3B44-9EED-9035070CE5E2}"/>
                  </a:ext>
                </a:extLst>
              </p:cNvPr>
              <p:cNvSpPr/>
              <p:nvPr/>
            </p:nvSpPr>
            <p:spPr>
              <a:xfrm>
                <a:off x="6579219" y="2216515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697E7439-9E56-154D-BCEB-53DA48FE81B6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C7DDA6C2-30FE-7D4D-85D1-446D85DCD2C3}"/>
                  </a:ext>
                </a:extLst>
              </p:cNvPr>
              <p:cNvSpPr/>
              <p:nvPr/>
            </p:nvSpPr>
            <p:spPr>
              <a:xfrm>
                <a:off x="6289287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64" name="직선 연결선[R] 63">
                <a:extLst>
                  <a:ext uri="{FF2B5EF4-FFF2-40B4-BE49-F238E27FC236}">
                    <a16:creationId xmlns:a16="http://schemas.microsoft.com/office/drawing/2014/main" id="{E3735327-DE5C-1C4D-99A1-5D5DB2CB4FF7}"/>
                  </a:ext>
                </a:extLst>
              </p:cNvPr>
              <p:cNvCxnSpPr>
                <a:stCxn id="61" idx="3"/>
                <a:endCxn id="63" idx="0"/>
              </p:cNvCxnSpPr>
              <p:nvPr/>
            </p:nvCxnSpPr>
            <p:spPr>
              <a:xfrm flipH="1">
                <a:off x="6434253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64">
                <a:extLst>
                  <a:ext uri="{FF2B5EF4-FFF2-40B4-BE49-F238E27FC236}">
                    <a16:creationId xmlns:a16="http://schemas.microsoft.com/office/drawing/2014/main" id="{36A6D3A4-5ED4-5640-893C-64AF452CB0FB}"/>
                  </a:ext>
                </a:extLst>
              </p:cNvPr>
              <p:cNvCxnSpPr>
                <a:stCxn id="61" idx="5"/>
                <a:endCxn id="62" idx="0"/>
              </p:cNvCxnSpPr>
              <p:nvPr/>
            </p:nvCxnSpPr>
            <p:spPr>
              <a:xfrm>
                <a:off x="6826691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0EA0DDB3-C15A-7547-99CF-90A4C896EE4F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A43D9CE6-4A16-6749-BE1D-BC11EB763ABE}"/>
                  </a:ext>
                </a:extLst>
              </p:cNvPr>
              <p:cNvSpPr/>
              <p:nvPr/>
            </p:nvSpPr>
            <p:spPr>
              <a:xfrm>
                <a:off x="7081027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9736BA39-86C6-304E-A268-14C737DFBD6E}"/>
                  </a:ext>
                </a:extLst>
              </p:cNvPr>
              <p:cNvSpPr/>
              <p:nvPr/>
            </p:nvSpPr>
            <p:spPr>
              <a:xfrm>
                <a:off x="6679579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69" name="직선 연결선[R] 68">
                <a:extLst>
                  <a:ext uri="{FF2B5EF4-FFF2-40B4-BE49-F238E27FC236}">
                    <a16:creationId xmlns:a16="http://schemas.microsoft.com/office/drawing/2014/main" id="{0537ABFF-F334-5740-9413-1949E588C8FB}"/>
                  </a:ext>
                </a:extLst>
              </p:cNvPr>
              <p:cNvCxnSpPr>
                <a:stCxn id="66" idx="3"/>
                <a:endCxn id="68" idx="0"/>
              </p:cNvCxnSpPr>
              <p:nvPr/>
            </p:nvCxnSpPr>
            <p:spPr>
              <a:xfrm flipH="1">
                <a:off x="6824545" y="2821965"/>
                <a:ext cx="87066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69">
                <a:extLst>
                  <a:ext uri="{FF2B5EF4-FFF2-40B4-BE49-F238E27FC236}">
                    <a16:creationId xmlns:a16="http://schemas.microsoft.com/office/drawing/2014/main" id="{AA81BB2A-A180-294A-9C13-B2FDF06D6971}"/>
                  </a:ext>
                </a:extLst>
              </p:cNvPr>
              <p:cNvCxnSpPr>
                <a:stCxn id="66" idx="5"/>
                <a:endCxn id="67" idx="0"/>
              </p:cNvCxnSpPr>
              <p:nvPr/>
            </p:nvCxnSpPr>
            <p:spPr>
              <a:xfrm>
                <a:off x="7116623" y="2821965"/>
                <a:ext cx="109370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6D3B9EA-356C-8C41-B2C8-216EB25B1D6B}"/>
                </a:ext>
              </a:extLst>
            </p:cNvPr>
            <p:cNvGrpSpPr/>
            <p:nvPr/>
          </p:nvGrpSpPr>
          <p:grpSpPr>
            <a:xfrm>
              <a:off x="7426712" y="3104735"/>
              <a:ext cx="572429" cy="553998"/>
              <a:chOff x="6289287" y="2216515"/>
              <a:chExt cx="1081672" cy="1058468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D1B70E4-DC8B-104A-87A4-F8F4F44ED0A0}"/>
                  </a:ext>
                </a:extLst>
              </p:cNvPr>
              <p:cNvSpPr/>
              <p:nvPr/>
            </p:nvSpPr>
            <p:spPr>
              <a:xfrm>
                <a:off x="6579219" y="2216515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9527DA17-D9D2-DC45-9A86-DDE31CA83210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4F8D6009-2C56-4542-981F-4E449D735587}"/>
                  </a:ext>
                </a:extLst>
              </p:cNvPr>
              <p:cNvSpPr/>
              <p:nvPr/>
            </p:nvSpPr>
            <p:spPr>
              <a:xfrm>
                <a:off x="6289287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54" name="직선 연결선[R] 53">
                <a:extLst>
                  <a:ext uri="{FF2B5EF4-FFF2-40B4-BE49-F238E27FC236}">
                    <a16:creationId xmlns:a16="http://schemas.microsoft.com/office/drawing/2014/main" id="{D7981B92-BADC-2247-B695-7B570C5CF0A2}"/>
                  </a:ext>
                </a:extLst>
              </p:cNvPr>
              <p:cNvCxnSpPr>
                <a:stCxn id="51" idx="3"/>
                <a:endCxn id="53" idx="0"/>
              </p:cNvCxnSpPr>
              <p:nvPr/>
            </p:nvCxnSpPr>
            <p:spPr>
              <a:xfrm flipH="1">
                <a:off x="6434253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[R] 54">
                <a:extLst>
                  <a:ext uri="{FF2B5EF4-FFF2-40B4-BE49-F238E27FC236}">
                    <a16:creationId xmlns:a16="http://schemas.microsoft.com/office/drawing/2014/main" id="{C803AA4B-B283-834D-A629-B995A8F6DB36}"/>
                  </a:ext>
                </a:extLst>
              </p:cNvPr>
              <p:cNvCxnSpPr>
                <a:stCxn id="51" idx="5"/>
                <a:endCxn id="52" idx="0"/>
              </p:cNvCxnSpPr>
              <p:nvPr/>
            </p:nvCxnSpPr>
            <p:spPr>
              <a:xfrm>
                <a:off x="6826691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EDC4A62C-084E-E145-861A-017E1AA2363E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F33498D2-49A9-4146-BAD1-07637304815F}"/>
                  </a:ext>
                </a:extLst>
              </p:cNvPr>
              <p:cNvSpPr/>
              <p:nvPr/>
            </p:nvSpPr>
            <p:spPr>
              <a:xfrm>
                <a:off x="7081027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EC48DF8D-E158-C04F-8816-AD5AE3AC7182}"/>
                  </a:ext>
                </a:extLst>
              </p:cNvPr>
              <p:cNvSpPr/>
              <p:nvPr/>
            </p:nvSpPr>
            <p:spPr>
              <a:xfrm>
                <a:off x="6679579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59" name="직선 연결선[R] 58">
                <a:extLst>
                  <a:ext uri="{FF2B5EF4-FFF2-40B4-BE49-F238E27FC236}">
                    <a16:creationId xmlns:a16="http://schemas.microsoft.com/office/drawing/2014/main" id="{E1904AE1-6036-3A4D-B7E7-A178D76B53B5}"/>
                  </a:ext>
                </a:extLst>
              </p:cNvPr>
              <p:cNvCxnSpPr>
                <a:stCxn id="56" idx="3"/>
                <a:endCxn id="58" idx="0"/>
              </p:cNvCxnSpPr>
              <p:nvPr/>
            </p:nvCxnSpPr>
            <p:spPr>
              <a:xfrm flipH="1">
                <a:off x="6824545" y="2821965"/>
                <a:ext cx="87066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[R] 59">
                <a:extLst>
                  <a:ext uri="{FF2B5EF4-FFF2-40B4-BE49-F238E27FC236}">
                    <a16:creationId xmlns:a16="http://schemas.microsoft.com/office/drawing/2014/main" id="{62A0359B-7172-B844-980A-30D0DAF01F13}"/>
                  </a:ext>
                </a:extLst>
              </p:cNvPr>
              <p:cNvCxnSpPr>
                <a:stCxn id="56" idx="5"/>
                <a:endCxn id="57" idx="0"/>
              </p:cNvCxnSpPr>
              <p:nvPr/>
            </p:nvCxnSpPr>
            <p:spPr>
              <a:xfrm>
                <a:off x="7116623" y="2821965"/>
                <a:ext cx="109370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8CE20C8-08E2-6949-995D-279B6A04924C}"/>
                </a:ext>
              </a:extLst>
            </p:cNvPr>
            <p:cNvGrpSpPr/>
            <p:nvPr/>
          </p:nvGrpSpPr>
          <p:grpSpPr>
            <a:xfrm>
              <a:off x="7023690" y="3781965"/>
              <a:ext cx="572429" cy="553998"/>
              <a:chOff x="6289287" y="2216515"/>
              <a:chExt cx="1081672" cy="1058468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982FCB1-B2AC-3F4E-8FF3-D397FE310ACD}"/>
                  </a:ext>
                </a:extLst>
              </p:cNvPr>
              <p:cNvSpPr/>
              <p:nvPr/>
            </p:nvSpPr>
            <p:spPr>
              <a:xfrm>
                <a:off x="6579219" y="2216515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A51C4EE4-1D03-6B48-BA92-D161C19760A3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1411D2B-A955-ED43-9C3C-883AFFE39708}"/>
                  </a:ext>
                </a:extLst>
              </p:cNvPr>
              <p:cNvSpPr/>
              <p:nvPr/>
            </p:nvSpPr>
            <p:spPr>
              <a:xfrm>
                <a:off x="6289287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44" name="직선 연결선[R] 43">
                <a:extLst>
                  <a:ext uri="{FF2B5EF4-FFF2-40B4-BE49-F238E27FC236}">
                    <a16:creationId xmlns:a16="http://schemas.microsoft.com/office/drawing/2014/main" id="{127400CD-1F7D-E244-81B9-EC1A3C4DEC6E}"/>
                  </a:ext>
                </a:extLst>
              </p:cNvPr>
              <p:cNvCxnSpPr>
                <a:stCxn id="41" idx="3"/>
                <a:endCxn id="43" idx="0"/>
              </p:cNvCxnSpPr>
              <p:nvPr/>
            </p:nvCxnSpPr>
            <p:spPr>
              <a:xfrm flipH="1">
                <a:off x="6434253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>
                <a:extLst>
                  <a:ext uri="{FF2B5EF4-FFF2-40B4-BE49-F238E27FC236}">
                    <a16:creationId xmlns:a16="http://schemas.microsoft.com/office/drawing/2014/main" id="{13866BAF-A485-B34A-AD69-B7D8DCE62A54}"/>
                  </a:ext>
                </a:extLst>
              </p:cNvPr>
              <p:cNvCxnSpPr>
                <a:stCxn id="41" idx="5"/>
                <a:endCxn id="42" idx="0"/>
              </p:cNvCxnSpPr>
              <p:nvPr/>
            </p:nvCxnSpPr>
            <p:spPr>
              <a:xfrm>
                <a:off x="6826691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3A614AD9-0939-474B-82DF-EBCF24AB8DA3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9093BE95-E4D3-2A46-943B-624687918163}"/>
                  </a:ext>
                </a:extLst>
              </p:cNvPr>
              <p:cNvSpPr/>
              <p:nvPr/>
            </p:nvSpPr>
            <p:spPr>
              <a:xfrm>
                <a:off x="7081027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A1A2FE39-8B3E-9449-A129-A43DCB5C8251}"/>
                  </a:ext>
                </a:extLst>
              </p:cNvPr>
              <p:cNvSpPr/>
              <p:nvPr/>
            </p:nvSpPr>
            <p:spPr>
              <a:xfrm>
                <a:off x="6679579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49" name="직선 연결선[R] 48">
                <a:extLst>
                  <a:ext uri="{FF2B5EF4-FFF2-40B4-BE49-F238E27FC236}">
                    <a16:creationId xmlns:a16="http://schemas.microsoft.com/office/drawing/2014/main" id="{DF9F3E26-D0B4-EA4F-B492-07189BE88493}"/>
                  </a:ext>
                </a:extLst>
              </p:cNvPr>
              <p:cNvCxnSpPr>
                <a:stCxn id="46" idx="3"/>
                <a:endCxn id="48" idx="0"/>
              </p:cNvCxnSpPr>
              <p:nvPr/>
            </p:nvCxnSpPr>
            <p:spPr>
              <a:xfrm flipH="1">
                <a:off x="6824545" y="2821965"/>
                <a:ext cx="87066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[R] 49">
                <a:extLst>
                  <a:ext uri="{FF2B5EF4-FFF2-40B4-BE49-F238E27FC236}">
                    <a16:creationId xmlns:a16="http://schemas.microsoft.com/office/drawing/2014/main" id="{8F2A9B6F-CB55-FB43-BA7C-5D6321207E00}"/>
                  </a:ext>
                </a:extLst>
              </p:cNvPr>
              <p:cNvCxnSpPr>
                <a:stCxn id="46" idx="5"/>
                <a:endCxn id="47" idx="0"/>
              </p:cNvCxnSpPr>
              <p:nvPr/>
            </p:nvCxnSpPr>
            <p:spPr>
              <a:xfrm>
                <a:off x="7116623" y="2821965"/>
                <a:ext cx="109370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더하기 13">
              <a:extLst>
                <a:ext uri="{FF2B5EF4-FFF2-40B4-BE49-F238E27FC236}">
                  <a16:creationId xmlns:a16="http://schemas.microsoft.com/office/drawing/2014/main" id="{EF030DA8-99A0-7341-86D0-1A7C24DC5318}"/>
                </a:ext>
              </a:extLst>
            </p:cNvPr>
            <p:cNvSpPr/>
            <p:nvPr/>
          </p:nvSpPr>
          <p:spPr>
            <a:xfrm>
              <a:off x="7129348" y="3305860"/>
              <a:ext cx="208155" cy="201124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239FC75-264F-1A4E-AF80-2B572CD2405D}"/>
                </a:ext>
              </a:extLst>
            </p:cNvPr>
            <p:cNvGrpSpPr/>
            <p:nvPr/>
          </p:nvGrpSpPr>
          <p:grpSpPr>
            <a:xfrm>
              <a:off x="7888954" y="3777366"/>
              <a:ext cx="572429" cy="553998"/>
              <a:chOff x="6289287" y="2216515"/>
              <a:chExt cx="1081672" cy="105846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CE873E4-BD56-7046-BBD6-FEF97441EE99}"/>
                  </a:ext>
                </a:extLst>
              </p:cNvPr>
              <p:cNvSpPr/>
              <p:nvPr/>
            </p:nvSpPr>
            <p:spPr>
              <a:xfrm>
                <a:off x="6579219" y="2216515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59FBD993-2333-4848-9B28-068B0F1E1D75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326A7EB3-E3F9-7248-B2A3-17A88B2C3116}"/>
                  </a:ext>
                </a:extLst>
              </p:cNvPr>
              <p:cNvSpPr/>
              <p:nvPr/>
            </p:nvSpPr>
            <p:spPr>
              <a:xfrm>
                <a:off x="6289287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4" name="직선 연결선[R] 33">
                <a:extLst>
                  <a:ext uri="{FF2B5EF4-FFF2-40B4-BE49-F238E27FC236}">
                    <a16:creationId xmlns:a16="http://schemas.microsoft.com/office/drawing/2014/main" id="{F24827EA-6242-624F-83D3-CDC6DEEA2262}"/>
                  </a:ext>
                </a:extLst>
              </p:cNvPr>
              <p:cNvCxnSpPr>
                <a:stCxn id="31" idx="3"/>
                <a:endCxn id="33" idx="0"/>
              </p:cNvCxnSpPr>
              <p:nvPr/>
            </p:nvCxnSpPr>
            <p:spPr>
              <a:xfrm flipH="1">
                <a:off x="6434253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[R] 34">
                <a:extLst>
                  <a:ext uri="{FF2B5EF4-FFF2-40B4-BE49-F238E27FC236}">
                    <a16:creationId xmlns:a16="http://schemas.microsoft.com/office/drawing/2014/main" id="{A91ED45E-94FE-004E-A847-30C47A6017E1}"/>
                  </a:ext>
                </a:extLst>
              </p:cNvPr>
              <p:cNvCxnSpPr>
                <a:stCxn id="31" idx="5"/>
                <a:endCxn id="32" idx="0"/>
              </p:cNvCxnSpPr>
              <p:nvPr/>
            </p:nvCxnSpPr>
            <p:spPr>
              <a:xfrm>
                <a:off x="6826691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51A4ADDA-A27F-574D-A0C0-2C5D77B8DE26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6EE59B5-DD6E-7445-90D0-2DBC9A48AB77}"/>
                  </a:ext>
                </a:extLst>
              </p:cNvPr>
              <p:cNvSpPr/>
              <p:nvPr/>
            </p:nvSpPr>
            <p:spPr>
              <a:xfrm>
                <a:off x="7081027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97A7F7B-F497-0B4F-8B08-B64CE6DCFD54}"/>
                  </a:ext>
                </a:extLst>
              </p:cNvPr>
              <p:cNvSpPr/>
              <p:nvPr/>
            </p:nvSpPr>
            <p:spPr>
              <a:xfrm>
                <a:off x="6679579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9" name="직선 연결선[R] 38">
                <a:extLst>
                  <a:ext uri="{FF2B5EF4-FFF2-40B4-BE49-F238E27FC236}">
                    <a16:creationId xmlns:a16="http://schemas.microsoft.com/office/drawing/2014/main" id="{250F9134-2F35-5B42-9866-6CB5D980B546}"/>
                  </a:ext>
                </a:extLst>
              </p:cNvPr>
              <p:cNvCxnSpPr>
                <a:stCxn id="36" idx="3"/>
                <a:endCxn id="38" idx="0"/>
              </p:cNvCxnSpPr>
              <p:nvPr/>
            </p:nvCxnSpPr>
            <p:spPr>
              <a:xfrm flipH="1">
                <a:off x="6824545" y="2821965"/>
                <a:ext cx="87066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[R] 39">
                <a:extLst>
                  <a:ext uri="{FF2B5EF4-FFF2-40B4-BE49-F238E27FC236}">
                    <a16:creationId xmlns:a16="http://schemas.microsoft.com/office/drawing/2014/main" id="{EE14C23A-FE47-FB46-984C-24F853654062}"/>
                  </a:ext>
                </a:extLst>
              </p:cNvPr>
              <p:cNvCxnSpPr>
                <a:stCxn id="36" idx="5"/>
                <a:endCxn id="37" idx="0"/>
              </p:cNvCxnSpPr>
              <p:nvPr/>
            </p:nvCxnSpPr>
            <p:spPr>
              <a:xfrm>
                <a:off x="7116623" y="2821965"/>
                <a:ext cx="109370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9383170-A808-B74A-8015-A319523C2ED2}"/>
                </a:ext>
              </a:extLst>
            </p:cNvPr>
            <p:cNvGrpSpPr/>
            <p:nvPr/>
          </p:nvGrpSpPr>
          <p:grpSpPr>
            <a:xfrm>
              <a:off x="8741635" y="3763605"/>
              <a:ext cx="572429" cy="553998"/>
              <a:chOff x="6289287" y="2216515"/>
              <a:chExt cx="1081672" cy="105846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22FD29F3-28AF-3D44-8849-8DBD687C5B40}"/>
                  </a:ext>
                </a:extLst>
              </p:cNvPr>
              <p:cNvSpPr/>
              <p:nvPr/>
            </p:nvSpPr>
            <p:spPr>
              <a:xfrm>
                <a:off x="6579219" y="2216515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9D101A2C-AEDF-1F46-9571-373F7786015A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108188F-D026-4845-ADC7-03261E07EC10}"/>
                  </a:ext>
                </a:extLst>
              </p:cNvPr>
              <p:cNvSpPr/>
              <p:nvPr/>
            </p:nvSpPr>
            <p:spPr>
              <a:xfrm>
                <a:off x="6289287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4" name="직선 연결선[R] 23">
                <a:extLst>
                  <a:ext uri="{FF2B5EF4-FFF2-40B4-BE49-F238E27FC236}">
                    <a16:creationId xmlns:a16="http://schemas.microsoft.com/office/drawing/2014/main" id="{1A2AE3D8-8E0F-A044-970E-E932305E0591}"/>
                  </a:ext>
                </a:extLst>
              </p:cNvPr>
              <p:cNvCxnSpPr>
                <a:stCxn id="21" idx="3"/>
                <a:endCxn id="23" idx="0"/>
              </p:cNvCxnSpPr>
              <p:nvPr/>
            </p:nvCxnSpPr>
            <p:spPr>
              <a:xfrm flipH="1">
                <a:off x="6434253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[R] 24">
                <a:extLst>
                  <a:ext uri="{FF2B5EF4-FFF2-40B4-BE49-F238E27FC236}">
                    <a16:creationId xmlns:a16="http://schemas.microsoft.com/office/drawing/2014/main" id="{618A6C8B-7D79-4945-8DE9-515B5E655425}"/>
                  </a:ext>
                </a:extLst>
              </p:cNvPr>
              <p:cNvCxnSpPr>
                <a:stCxn id="21" idx="5"/>
                <a:endCxn id="22" idx="0"/>
              </p:cNvCxnSpPr>
              <p:nvPr/>
            </p:nvCxnSpPr>
            <p:spPr>
              <a:xfrm>
                <a:off x="6826691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674E4135-9960-E441-BC72-9D138E83C9F2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1D043825-305C-EF43-B37C-3BDAA8C6870D}"/>
                  </a:ext>
                </a:extLst>
              </p:cNvPr>
              <p:cNvSpPr/>
              <p:nvPr/>
            </p:nvSpPr>
            <p:spPr>
              <a:xfrm>
                <a:off x="7081027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3D09FB1A-DEF5-F54D-BE7C-A196AC6C4329}"/>
                  </a:ext>
                </a:extLst>
              </p:cNvPr>
              <p:cNvSpPr/>
              <p:nvPr/>
            </p:nvSpPr>
            <p:spPr>
              <a:xfrm>
                <a:off x="6679579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9" name="직선 연결선[R] 28">
                <a:extLst>
                  <a:ext uri="{FF2B5EF4-FFF2-40B4-BE49-F238E27FC236}">
                    <a16:creationId xmlns:a16="http://schemas.microsoft.com/office/drawing/2014/main" id="{64669983-8F93-5445-920E-B29F20A0CD67}"/>
                  </a:ext>
                </a:extLst>
              </p:cNvPr>
              <p:cNvCxnSpPr>
                <a:stCxn id="26" idx="3"/>
                <a:endCxn id="28" idx="0"/>
              </p:cNvCxnSpPr>
              <p:nvPr/>
            </p:nvCxnSpPr>
            <p:spPr>
              <a:xfrm flipH="1">
                <a:off x="6824545" y="2821965"/>
                <a:ext cx="87066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>
                <a:extLst>
                  <a:ext uri="{FF2B5EF4-FFF2-40B4-BE49-F238E27FC236}">
                    <a16:creationId xmlns:a16="http://schemas.microsoft.com/office/drawing/2014/main" id="{63A701AE-2545-1D47-83B1-A7328DA39030}"/>
                  </a:ext>
                </a:extLst>
              </p:cNvPr>
              <p:cNvCxnSpPr>
                <a:stCxn id="26" idx="5"/>
                <a:endCxn id="27" idx="0"/>
              </p:cNvCxnSpPr>
              <p:nvPr/>
            </p:nvCxnSpPr>
            <p:spPr>
              <a:xfrm>
                <a:off x="7116623" y="2821965"/>
                <a:ext cx="109370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더하기 16">
              <a:extLst>
                <a:ext uri="{FF2B5EF4-FFF2-40B4-BE49-F238E27FC236}">
                  <a16:creationId xmlns:a16="http://schemas.microsoft.com/office/drawing/2014/main" id="{F033C875-7FB3-E940-8D33-013C69ED5626}"/>
                </a:ext>
              </a:extLst>
            </p:cNvPr>
            <p:cNvSpPr/>
            <p:nvPr/>
          </p:nvSpPr>
          <p:spPr>
            <a:xfrm>
              <a:off x="8451780" y="3940410"/>
              <a:ext cx="208155" cy="201124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더하기 17">
              <a:extLst>
                <a:ext uri="{FF2B5EF4-FFF2-40B4-BE49-F238E27FC236}">
                  <a16:creationId xmlns:a16="http://schemas.microsoft.com/office/drawing/2014/main" id="{28D50072-64F9-8C40-B41E-6347A5A5840E}"/>
                </a:ext>
              </a:extLst>
            </p:cNvPr>
            <p:cNvSpPr/>
            <p:nvPr/>
          </p:nvSpPr>
          <p:spPr>
            <a:xfrm>
              <a:off x="7595964" y="3949125"/>
              <a:ext cx="208155" cy="201124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아래쪽 화살표[D] 18">
              <a:extLst>
                <a:ext uri="{FF2B5EF4-FFF2-40B4-BE49-F238E27FC236}">
                  <a16:creationId xmlns:a16="http://schemas.microsoft.com/office/drawing/2014/main" id="{5441DAC3-C9C2-9245-81D1-EC1686B78C56}"/>
                </a:ext>
              </a:extLst>
            </p:cNvPr>
            <p:cNvSpPr/>
            <p:nvPr/>
          </p:nvSpPr>
          <p:spPr>
            <a:xfrm>
              <a:off x="6567939" y="2924067"/>
              <a:ext cx="129828" cy="2565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아래쪽 화살표[D] 19">
              <a:extLst>
                <a:ext uri="{FF2B5EF4-FFF2-40B4-BE49-F238E27FC236}">
                  <a16:creationId xmlns:a16="http://schemas.microsoft.com/office/drawing/2014/main" id="{88F0E7D5-2A6C-4E49-A044-6570B0A1365D}"/>
                </a:ext>
              </a:extLst>
            </p:cNvPr>
            <p:cNvSpPr/>
            <p:nvPr/>
          </p:nvSpPr>
          <p:spPr>
            <a:xfrm>
              <a:off x="7456402" y="3613032"/>
              <a:ext cx="129828" cy="2565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DAD0D012-0D42-3040-8238-1FFB1465A5A0}"/>
              </a:ext>
            </a:extLst>
          </p:cNvPr>
          <p:cNvSpPr txBox="1"/>
          <p:nvPr/>
        </p:nvSpPr>
        <p:spPr>
          <a:xfrm>
            <a:off x="2720072" y="3641765"/>
            <a:ext cx="874989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300" dirty="0"/>
              <a:t>1. A</a:t>
            </a:r>
            <a:r>
              <a:rPr kumimoji="1" lang="ko-KR" altLang="en-US" sz="1300" dirty="0"/>
              <a:t>라는 모델은 전체 데이터의 </a:t>
            </a:r>
            <a:r>
              <a:rPr kumimoji="1" lang="en-US" altLang="ko-KR" sz="1300" dirty="0"/>
              <a:t>target variable</a:t>
            </a:r>
            <a:r>
              <a:rPr kumimoji="1" lang="ko-KR" altLang="en-US" sz="1300" dirty="0"/>
              <a:t>의 평균을 예측</a:t>
            </a:r>
            <a:endParaRPr kumimoji="1" lang="en-US" altLang="ko-KR" sz="1300" dirty="0"/>
          </a:p>
          <a:p>
            <a:r>
              <a:rPr kumimoji="1" lang="en-US" altLang="ko-Kore-KR" sz="1300" dirty="0"/>
              <a:t>&gt; </a:t>
            </a:r>
            <a:r>
              <a:rPr kumimoji="1" lang="ko-Kore-KR" altLang="en-US" sz="1300" dirty="0"/>
              <a:t>실제값 </a:t>
            </a:r>
            <a:r>
              <a:rPr kumimoji="1" lang="en-US" altLang="ko-Kore-KR" sz="1300" dirty="0"/>
              <a:t>– </a:t>
            </a:r>
            <a:r>
              <a:rPr kumimoji="1" lang="ko-Kore-KR" altLang="en-US" sz="1300" dirty="0"/>
              <a:t>예측값</a:t>
            </a:r>
            <a:r>
              <a:rPr kumimoji="1" lang="en-US" altLang="ko-Kore-KR" sz="1300" dirty="0"/>
              <a:t> </a:t>
            </a:r>
            <a:r>
              <a:rPr kumimoji="1" lang="en-US" altLang="ko-KR" sz="1300" dirty="0"/>
              <a:t>= </a:t>
            </a:r>
            <a:r>
              <a:rPr kumimoji="1" lang="ko-KR" altLang="en-US" sz="1300" dirty="0" err="1"/>
              <a:t>잔차</a:t>
            </a:r>
            <a:r>
              <a:rPr kumimoji="1" lang="en-US" altLang="ko-KR" sz="1300" dirty="0"/>
              <a:t>(residual)</a:t>
            </a:r>
            <a:r>
              <a:rPr kumimoji="1" lang="ko-KR" altLang="en-US" sz="1300" dirty="0"/>
              <a:t>을 구함</a:t>
            </a:r>
            <a:endParaRPr kumimoji="1" lang="en-US" altLang="ko-KR" sz="1300" dirty="0"/>
          </a:p>
          <a:p>
            <a:r>
              <a:rPr kumimoji="1" lang="en-US" altLang="ko-KR" sz="1300" dirty="0"/>
              <a:t>2.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B</a:t>
            </a:r>
            <a:r>
              <a:rPr kumimoji="1" lang="ko-KR" altLang="en-US" sz="1300" dirty="0"/>
              <a:t>모델은 </a:t>
            </a:r>
            <a:r>
              <a:rPr kumimoji="1" lang="en-US" altLang="ko-KR" sz="1300" dirty="0"/>
              <a:t>A</a:t>
            </a:r>
            <a:r>
              <a:rPr kumimoji="1" lang="ko-KR" altLang="en-US" sz="1300" dirty="0"/>
              <a:t>모델 학습에 사용된 </a:t>
            </a:r>
            <a:r>
              <a:rPr kumimoji="1" lang="en-US" altLang="ko-KR" sz="1300" dirty="0"/>
              <a:t>features</a:t>
            </a:r>
            <a:r>
              <a:rPr kumimoji="1" lang="ko-KR" altLang="en-US" sz="1300" dirty="0" err="1"/>
              <a:t>를</a:t>
            </a:r>
            <a:r>
              <a:rPr kumimoji="1" lang="ko-KR" altLang="en-US" sz="1300" dirty="0"/>
              <a:t> 가지고 앞선 </a:t>
            </a:r>
            <a:r>
              <a:rPr kumimoji="1" lang="en-US" altLang="ko-KR" sz="1300" dirty="0"/>
              <a:t>residual </a:t>
            </a:r>
            <a:r>
              <a:rPr kumimoji="1" lang="ko-KR" altLang="en-US" sz="1300" dirty="0"/>
              <a:t>예측</a:t>
            </a:r>
            <a:endParaRPr kumimoji="1" lang="en-US" altLang="ko-KR" sz="1300" dirty="0"/>
          </a:p>
          <a:p>
            <a:r>
              <a:rPr kumimoji="1" lang="en-US" altLang="ko-KR" sz="1300" dirty="0"/>
              <a:t>&gt; </a:t>
            </a:r>
            <a:r>
              <a:rPr kumimoji="1" lang="ko-KR" altLang="en-US" sz="1300" dirty="0" err="1"/>
              <a:t>실제값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– (A</a:t>
            </a:r>
            <a:r>
              <a:rPr kumimoji="1" lang="ko-KR" altLang="en-US" sz="1300" dirty="0"/>
              <a:t>모델 </a:t>
            </a:r>
            <a:r>
              <a:rPr kumimoji="1" lang="ko-KR" altLang="en-US" sz="1300" dirty="0" err="1"/>
              <a:t>예측값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+ learning rate*B</a:t>
            </a:r>
            <a:r>
              <a:rPr kumimoji="1" lang="ko-KR" altLang="en-US" sz="1300" dirty="0"/>
              <a:t>모델 </a:t>
            </a:r>
            <a:r>
              <a:rPr kumimoji="1" lang="ko-KR" altLang="en-US" sz="1300" dirty="0" err="1"/>
              <a:t>예측값</a:t>
            </a:r>
            <a:r>
              <a:rPr kumimoji="1" lang="ko-KR" altLang="en-US" sz="1300" dirty="0"/>
              <a:t> 평균</a:t>
            </a:r>
            <a:r>
              <a:rPr kumimoji="1" lang="en-US" altLang="ko-KR" sz="1300" dirty="0"/>
              <a:t>)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= </a:t>
            </a:r>
            <a:r>
              <a:rPr kumimoji="1" lang="ko-KR" altLang="en-US" sz="1300" dirty="0"/>
              <a:t>새로운</a:t>
            </a:r>
            <a:r>
              <a:rPr kumimoji="1" lang="en-US" altLang="ko-KR" sz="1300" dirty="0"/>
              <a:t> residual</a:t>
            </a:r>
            <a:r>
              <a:rPr kumimoji="1" lang="ko-KR" altLang="en-US" sz="1300" dirty="0"/>
              <a:t>을 구함</a:t>
            </a:r>
            <a:endParaRPr kumimoji="1" lang="en-US" altLang="ko-KR" sz="1300" dirty="0"/>
          </a:p>
          <a:p>
            <a:r>
              <a:rPr kumimoji="1" lang="en-US" altLang="ko-KR" sz="1300" dirty="0"/>
              <a:t>3. C</a:t>
            </a:r>
            <a:r>
              <a:rPr kumimoji="1" lang="ko-KR" altLang="en-US" sz="1300" dirty="0"/>
              <a:t>모델은</a:t>
            </a:r>
            <a:r>
              <a:rPr lang="ko-KR" altLang="en-US" sz="1300" dirty="0"/>
              <a:t> </a:t>
            </a:r>
            <a:r>
              <a:rPr lang="en" altLang="ko-Kore-KR" sz="1300" dirty="0"/>
              <a:t>A</a:t>
            </a:r>
            <a:r>
              <a:rPr lang="ko-KR" altLang="en-US" sz="1300" dirty="0"/>
              <a:t>모델의 학습에 사용했던 </a:t>
            </a:r>
            <a:r>
              <a:rPr lang="en" altLang="ko-Kore-KR" sz="1300" dirty="0"/>
              <a:t>features</a:t>
            </a:r>
            <a:r>
              <a:rPr lang="ko-KR" altLang="en-US" sz="1300" dirty="0" err="1"/>
              <a:t>를</a:t>
            </a:r>
            <a:r>
              <a:rPr lang="ko-KR" altLang="en-US" sz="1300" dirty="0"/>
              <a:t> 가지고 바로 위에서 언급한 새로운 </a:t>
            </a:r>
            <a:r>
              <a:rPr lang="en" altLang="ko-Kore-KR" sz="1300" dirty="0"/>
              <a:t>residual </a:t>
            </a:r>
            <a:r>
              <a:rPr lang="ko-Kore-KR" altLang="en-US" sz="1300" dirty="0"/>
              <a:t>예측</a:t>
            </a:r>
            <a:br>
              <a:rPr lang="en-US" altLang="ko-KR" sz="1300" dirty="0"/>
            </a:br>
            <a:r>
              <a:rPr lang="en-US" altLang="ko-KR" sz="1300" dirty="0"/>
              <a:t>&gt; </a:t>
            </a:r>
            <a:r>
              <a:rPr lang="ko-KR" altLang="en-US" sz="1300" dirty="0" err="1"/>
              <a:t>실제값</a:t>
            </a:r>
            <a:r>
              <a:rPr lang="ko-KR" altLang="en-US" sz="1300" dirty="0"/>
              <a:t> </a:t>
            </a:r>
            <a:r>
              <a:rPr lang="en-US" altLang="ko-KR" sz="1300" dirty="0"/>
              <a:t>- (</a:t>
            </a:r>
            <a:r>
              <a:rPr lang="en" altLang="ko-Kore-KR" sz="1300" dirty="0"/>
              <a:t>A</a:t>
            </a:r>
            <a:r>
              <a:rPr lang="ko-KR" altLang="en-US" sz="1300" dirty="0"/>
              <a:t>모델 </a:t>
            </a:r>
            <a:r>
              <a:rPr lang="ko-KR" altLang="en-US" sz="1300" dirty="0" err="1"/>
              <a:t>예측값</a:t>
            </a:r>
            <a:r>
              <a:rPr lang="ko-KR" altLang="en-US" sz="1300" dirty="0"/>
              <a:t> </a:t>
            </a:r>
            <a:r>
              <a:rPr lang="en-US" altLang="ko-KR" sz="1300" dirty="0"/>
              <a:t>+ </a:t>
            </a:r>
            <a:r>
              <a:rPr lang="en" altLang="ko-Kore-KR" sz="1300" dirty="0" err="1"/>
              <a:t>learning_rate</a:t>
            </a:r>
            <a:r>
              <a:rPr lang="en" altLang="ko-Kore-KR" sz="1300" dirty="0"/>
              <a:t>*B</a:t>
            </a:r>
            <a:r>
              <a:rPr lang="ko-KR" altLang="en-US" sz="1300" dirty="0"/>
              <a:t>모델 </a:t>
            </a:r>
            <a:r>
              <a:rPr lang="ko-KR" altLang="en-US" sz="1300" dirty="0" err="1"/>
              <a:t>예측값</a:t>
            </a:r>
            <a:r>
              <a:rPr lang="ko-KR" altLang="en-US" sz="1300" dirty="0"/>
              <a:t> 평균 </a:t>
            </a:r>
            <a:r>
              <a:rPr lang="en-US" altLang="ko-KR" sz="1300" dirty="0"/>
              <a:t>+ </a:t>
            </a:r>
            <a:r>
              <a:rPr lang="en" altLang="ko-Kore-KR" sz="1300" dirty="0" err="1"/>
              <a:t>learning_rate</a:t>
            </a:r>
            <a:r>
              <a:rPr lang="en" altLang="ko-Kore-KR" sz="1300" dirty="0"/>
              <a:t>*C</a:t>
            </a:r>
            <a:r>
              <a:rPr lang="ko-KR" altLang="en-US" sz="1300" dirty="0"/>
              <a:t>모델 </a:t>
            </a:r>
            <a:r>
              <a:rPr lang="ko-KR" altLang="en-US" sz="1300" dirty="0" err="1"/>
              <a:t>예측값</a:t>
            </a:r>
            <a:r>
              <a:rPr lang="ko-KR" altLang="en-US" sz="1300" dirty="0"/>
              <a:t> 평균</a:t>
            </a:r>
            <a:r>
              <a:rPr lang="en-US" altLang="ko-KR" sz="1300" dirty="0"/>
              <a:t>) = </a:t>
            </a:r>
            <a:r>
              <a:rPr lang="ko-KR" altLang="en-US" sz="1300" dirty="0"/>
              <a:t>새로운 </a:t>
            </a:r>
            <a:r>
              <a:rPr lang="en" altLang="ko-Kore-KR" sz="1300" dirty="0"/>
              <a:t>residual</a:t>
            </a:r>
            <a:r>
              <a:rPr lang="ko-KR" altLang="en-US" sz="1300" dirty="0"/>
              <a:t>을 구함</a:t>
            </a:r>
            <a:endParaRPr lang="en-US" altLang="ko-KR" sz="1300" dirty="0"/>
          </a:p>
          <a:p>
            <a:endParaRPr lang="en-US" altLang="ko-KR" sz="1300" u="sng" dirty="0"/>
          </a:p>
          <a:p>
            <a:r>
              <a:rPr lang="en-US" altLang="ko-KR" sz="1300" dirty="0"/>
              <a:t>	</a:t>
            </a:r>
            <a:r>
              <a:rPr lang="ko-KR" altLang="en-US" sz="1300" u="sng" dirty="0"/>
              <a:t>최종 </a:t>
            </a:r>
            <a:r>
              <a:rPr lang="ko-KR" altLang="en-US" sz="1300" u="sng" dirty="0" err="1"/>
              <a:t>예측값은</a:t>
            </a:r>
            <a:r>
              <a:rPr lang="ko-KR" altLang="en-US" sz="1300" u="sng" dirty="0"/>
              <a:t> 모든 모델의 </a:t>
            </a:r>
            <a:r>
              <a:rPr lang="ko-KR" altLang="en-US" sz="1300" u="sng" dirty="0" err="1"/>
              <a:t>예측값의</a:t>
            </a:r>
            <a:r>
              <a:rPr lang="ko-KR" altLang="en-US" sz="1300" u="sng" dirty="0"/>
              <a:t> </a:t>
            </a:r>
            <a:r>
              <a:rPr lang="en" altLang="ko-Kore-KR" sz="1300" u="sng" dirty="0"/>
              <a:t>weighted sum</a:t>
            </a:r>
            <a:endParaRPr kumimoji="1" lang="en-US" altLang="ko-KR" sz="1300" u="sng" dirty="0"/>
          </a:p>
        </p:txBody>
      </p:sp>
    </p:spTree>
    <p:extLst>
      <p:ext uri="{BB962C8B-B14F-4D97-AF65-F5344CB8AC3E}">
        <p14:creationId xmlns:p14="http://schemas.microsoft.com/office/powerpoint/2010/main" val="22847888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CD720-6CB2-5843-8295-029155094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Gradient Boosting Machine - </a:t>
            </a:r>
            <a:r>
              <a:rPr kumimoji="1" lang="en-US" altLang="ko-KR" dirty="0" err="1"/>
              <a:t>GradientBoosting</a:t>
            </a:r>
            <a:r>
              <a:rPr kumimoji="1" lang="en-US" altLang="ko-KR" dirty="0"/>
              <a:t> for Classification</a:t>
            </a:r>
            <a:endParaRPr kumimoji="1" lang="ko-KR" altLang="en-US" dirty="0"/>
          </a:p>
        </p:txBody>
      </p:sp>
      <p:graphicFrame>
        <p:nvGraphicFramePr>
          <p:cNvPr id="4" name="표 1027">
            <a:extLst>
              <a:ext uri="{FF2B5EF4-FFF2-40B4-BE49-F238E27FC236}">
                <a16:creationId xmlns:a16="http://schemas.microsoft.com/office/drawing/2014/main" id="{5AF50D58-5994-284C-98BC-9D3240EBE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747561"/>
              </p:ext>
            </p:extLst>
          </p:nvPr>
        </p:nvGraphicFramePr>
        <p:xfrm>
          <a:off x="772760" y="1991059"/>
          <a:ext cx="3185780" cy="31385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37156">
                  <a:extLst>
                    <a:ext uri="{9D8B030D-6E8A-4147-A177-3AD203B41FA5}">
                      <a16:colId xmlns:a16="http://schemas.microsoft.com/office/drawing/2014/main" val="1864245616"/>
                    </a:ext>
                  </a:extLst>
                </a:gridCol>
                <a:gridCol w="637156">
                  <a:extLst>
                    <a:ext uri="{9D8B030D-6E8A-4147-A177-3AD203B41FA5}">
                      <a16:colId xmlns:a16="http://schemas.microsoft.com/office/drawing/2014/main" val="3736329362"/>
                    </a:ext>
                  </a:extLst>
                </a:gridCol>
                <a:gridCol w="637156">
                  <a:extLst>
                    <a:ext uri="{9D8B030D-6E8A-4147-A177-3AD203B41FA5}">
                      <a16:colId xmlns:a16="http://schemas.microsoft.com/office/drawing/2014/main" val="389724668"/>
                    </a:ext>
                  </a:extLst>
                </a:gridCol>
                <a:gridCol w="637156">
                  <a:extLst>
                    <a:ext uri="{9D8B030D-6E8A-4147-A177-3AD203B41FA5}">
                      <a16:colId xmlns:a16="http://schemas.microsoft.com/office/drawing/2014/main" val="814891853"/>
                    </a:ext>
                  </a:extLst>
                </a:gridCol>
                <a:gridCol w="637156">
                  <a:extLst>
                    <a:ext uri="{9D8B030D-6E8A-4147-A177-3AD203B41FA5}">
                      <a16:colId xmlns:a16="http://schemas.microsoft.com/office/drawing/2014/main" val="358641418"/>
                    </a:ext>
                  </a:extLst>
                </a:gridCol>
              </a:tblGrid>
              <a:tr h="82522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like</a:t>
                      </a:r>
                      <a:r>
                        <a:rPr lang="ko-Kore-KR" altLang="en-US" sz="1000" dirty="0"/>
                        <a:t> </a:t>
                      </a:r>
                      <a:r>
                        <a:rPr lang="en-US" altLang="ko-Kore-KR" sz="1000" dirty="0"/>
                        <a:t>p</a:t>
                      </a:r>
                      <a:r>
                        <a:rPr lang="en-US" altLang="ko-KR" sz="1000" dirty="0"/>
                        <a:t>opcorn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age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favorite color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loves</a:t>
                      </a:r>
                    </a:p>
                    <a:p>
                      <a:pPr algn="ctr"/>
                      <a:r>
                        <a:rPr lang="en-US" altLang="ko-Kore-KR" sz="1000" dirty="0"/>
                        <a:t>soul</a:t>
                      </a:r>
                      <a:endParaRPr lang="ko-Kore-KR" altLang="en-US" sz="10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residual</a:t>
                      </a:r>
                      <a:endParaRPr lang="ko-Kore-KR" altLang="en-US" sz="10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708765"/>
                  </a:ext>
                </a:extLst>
              </a:tr>
              <a:tr h="3855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12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blue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0.3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379551"/>
                  </a:ext>
                </a:extLst>
              </a:tr>
              <a:tr h="3855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87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green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0.3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6385954"/>
                  </a:ext>
                </a:extLst>
              </a:tr>
              <a:tr h="3855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no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44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blue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no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-0.7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5813297"/>
                  </a:ext>
                </a:extLst>
              </a:tr>
              <a:tr h="3855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19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red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no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-0.7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784707"/>
                  </a:ext>
                </a:extLst>
              </a:tr>
              <a:tr h="3855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no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32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green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0.3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62441"/>
                  </a:ext>
                </a:extLst>
              </a:tr>
              <a:tr h="3855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no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14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blue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0.3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7828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C6120A-79CD-754F-B6A0-7911B796B8B9}"/>
                  </a:ext>
                </a:extLst>
              </p:cNvPr>
              <p:cNvSpPr txBox="1"/>
              <p:nvPr/>
            </p:nvSpPr>
            <p:spPr>
              <a:xfrm>
                <a:off x="5553307" y="1963747"/>
                <a:ext cx="3732625" cy="1098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1.   target</a:t>
                </a:r>
                <a:r>
                  <a:rPr kumimoji="1" lang="ko-Kore-KR" altLang="en-US" dirty="0"/>
                  <a:t>을 이용해서 </a:t>
                </a:r>
                <a:r>
                  <a:rPr kumimoji="1" lang="en-US" altLang="ko-Kore-KR" dirty="0"/>
                  <a:t>log(odds) </a:t>
                </a:r>
                <a:r>
                  <a:rPr kumimoji="1" lang="ko-Kore-KR" altLang="en-US" dirty="0"/>
                  <a:t>계산</a:t>
                </a:r>
                <a:endParaRPr kumimoji="1" lang="en-US" altLang="ko-Kore-KR" dirty="0"/>
              </a:p>
              <a:p>
                <a:r>
                  <a:rPr kumimoji="1" lang="en-US" altLang="ko-Kore-KR" b="0" dirty="0"/>
                  <a:t>2.  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1" lang="en-US" altLang="ko-Kore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ko-Kore-KR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𝑜𝑑𝑑𝑠</m:t>
                                    </m:r>
                                  </m:e>
                                </m:d>
                              </m:e>
                            </m:func>
                          </m:sup>
                        </m:sSup>
                      </m:num>
                      <m:den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1" lang="en-US" altLang="ko-Kore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ko-Kore-KR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𝑜𝑑𝑑𝑠</m:t>
                                    </m:r>
                                  </m:e>
                                </m:d>
                              </m:e>
                            </m:func>
                          </m:sup>
                        </m:s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kumimoji="1" lang="en-US" altLang="ko-Kore-KR" dirty="0"/>
              </a:p>
              <a:p>
                <a:r>
                  <a:rPr kumimoji="1" lang="en-US" altLang="ko-Kore-KR" dirty="0"/>
                  <a:t>3.   target – probability= residual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C6120A-79CD-754F-B6A0-7911B796B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307" y="1963747"/>
                <a:ext cx="3732625" cy="1098121"/>
              </a:xfrm>
              <a:prstGeom prst="rect">
                <a:avLst/>
              </a:prstGeom>
              <a:blipFill>
                <a:blip r:embed="rId2"/>
                <a:stretch>
                  <a:fillRect l="-1356" t="-2299" r="-9492" b="-9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45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2B0F5-6DB9-2446-B9B3-2500BEB30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Scikit Learn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5AB40-B534-4D47-B00F-B467CAD57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앞에서 언급한 일련의 과정들을 도와주는 라이브러리 </a:t>
            </a:r>
            <a:endParaRPr kumimoji="1" lang="en-US" altLang="ko-KR" dirty="0"/>
          </a:p>
          <a:p>
            <a:r>
              <a:rPr kumimoji="1" lang="ko-KR" altLang="en-US" dirty="0"/>
              <a:t>기본 골자는 </a:t>
            </a:r>
            <a:r>
              <a:rPr kumimoji="1" lang="en-US" altLang="ko-KR" dirty="0"/>
              <a:t>fit()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predict()</a:t>
            </a:r>
          </a:p>
          <a:p>
            <a:r>
              <a:rPr kumimoji="1" lang="ko-KR" altLang="en-US" dirty="0"/>
              <a:t>이외에도 다양한 </a:t>
            </a:r>
            <a:r>
              <a:rPr kumimoji="1" lang="en-US" altLang="ko-KR" dirty="0"/>
              <a:t>dataset</a:t>
            </a:r>
            <a:r>
              <a:rPr kumimoji="1" lang="ko-KR" altLang="en-US" dirty="0"/>
              <a:t>제공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algorithm, evaluation</a:t>
            </a:r>
            <a:r>
              <a:rPr kumimoji="1" lang="ko-KR" altLang="en-US" dirty="0"/>
              <a:t>등의 기능 제공</a:t>
            </a:r>
            <a:endParaRPr kumimoji="1" lang="en-US" altLang="ko-KR" dirty="0"/>
          </a:p>
          <a:p>
            <a:r>
              <a:rPr kumimoji="1" lang="ko-KR" altLang="en-US" dirty="0"/>
              <a:t>자세한 내용은 </a:t>
            </a:r>
            <a:r>
              <a:rPr kumimoji="1" lang="en-US" altLang="ko-KR" dirty="0">
                <a:hlinkClick r:id="rId2"/>
              </a:rPr>
              <a:t>https://scikit-learn.org/stable/user_guide.html</a:t>
            </a:r>
            <a:r>
              <a:rPr kumimoji="1" lang="ko-KR" altLang="en-US" dirty="0"/>
              <a:t> 참조</a:t>
            </a:r>
          </a:p>
        </p:txBody>
      </p:sp>
    </p:spTree>
    <p:extLst>
      <p:ext uri="{BB962C8B-B14F-4D97-AF65-F5344CB8AC3E}">
        <p14:creationId xmlns:p14="http://schemas.microsoft.com/office/powerpoint/2010/main" val="40512553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D2BF3-5C6A-B64B-B94C-ACFE47D7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Gradient Boosting Machine - </a:t>
            </a:r>
            <a:r>
              <a:rPr kumimoji="1" lang="en-US" altLang="ko-KR" dirty="0" err="1"/>
              <a:t>GradientBoosting</a:t>
            </a:r>
            <a:r>
              <a:rPr kumimoji="1" lang="en-US" altLang="ko-KR" dirty="0"/>
              <a:t> for Classification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11C7FB-474A-E542-9052-C7F2E3C4DE8C}"/>
                  </a:ext>
                </a:extLst>
              </p:cNvPr>
              <p:cNvSpPr txBox="1"/>
              <p:nvPr/>
            </p:nvSpPr>
            <p:spPr>
              <a:xfrm>
                <a:off x="4058708" y="5059119"/>
                <a:ext cx="6099716" cy="667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" altLang="ko-Kore-KR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en" altLang="ko-Kore-KR" b="0" i="1" dirty="0" err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𝑅𝑒𝑠𝑖𝑑𝑢𝑎</m:t>
                          </m:r>
                          <m:sSub>
                            <m:sSubPr>
                              <m:ctrlPr>
                                <a:rPr lang="en-US" altLang="ko-KR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" altLang="ko-Kore-KR" b="0" i="1" dirty="0" err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" altLang="ko-Kore-KR" b="0" i="1" dirty="0" err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" altLang="ko-Kore-K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∑(</m:t>
                          </m:r>
                          <m:r>
                            <a:rPr lang="en" altLang="ko-Kore-KR" i="1" dirty="0" err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𝑃𝑟𝑒𝑣𝑖𝑜𝑢𝑠𝑃𝑟𝑜𝑏𝑎𝑏𝑖𝑙𝑖𝑡</m:t>
                          </m:r>
                          <m:sSub>
                            <m:sSubPr>
                              <m:ctrlPr>
                                <a:rPr lang="en-US" altLang="ko-Kore-K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" altLang="ko-Kore-KR" i="1" dirty="0" err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" altLang="ko-Kore-KR" i="1" dirty="0" err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" altLang="ko-Kore-K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×(1−</m:t>
                          </m:r>
                          <m:r>
                            <a:rPr lang="en" altLang="ko-Kore-K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𝑃𝑟𝑒𝑣𝑖𝑜𝑢𝑠𝑃𝑟𝑜𝑏𝑎𝑏𝑖𝑙𝑖𝑡</m:t>
                          </m:r>
                          <m:sSub>
                            <m:sSubPr>
                              <m:ctrlPr>
                                <a:rPr lang="en-US" altLang="ko-Kore-K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" altLang="ko-Kore-KR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ore-K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" altLang="ko-Kore-K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den>
                      </m:f>
                    </m:oMath>
                  </m:oMathPara>
                </a14:m>
                <a:br>
                  <a:rPr lang="en" altLang="ko-Kore-KR" dirty="0"/>
                </a:br>
                <a:endParaRPr lang="ko-Kore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11C7FB-474A-E542-9052-C7F2E3C4D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708" y="5059119"/>
                <a:ext cx="6099716" cy="667555"/>
              </a:xfrm>
              <a:prstGeom prst="rect">
                <a:avLst/>
              </a:prstGeom>
              <a:blipFill>
                <a:blip r:embed="rId2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CB3A6EC-6BBA-B84D-A829-CE8BC1DFD361}"/>
              </a:ext>
            </a:extLst>
          </p:cNvPr>
          <p:cNvSpPr txBox="1"/>
          <p:nvPr/>
        </p:nvSpPr>
        <p:spPr>
          <a:xfrm>
            <a:off x="4867171" y="5934670"/>
            <a:ext cx="6454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식을 통해 각 </a:t>
            </a:r>
            <a:r>
              <a:rPr kumimoji="1" lang="en-US" altLang="ko-Kore-KR" dirty="0"/>
              <a:t>l</a:t>
            </a:r>
            <a:r>
              <a:rPr kumimoji="1" lang="en-US" altLang="ko-KR" dirty="0"/>
              <a:t>eaf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대표값</a:t>
            </a:r>
            <a:r>
              <a:rPr kumimoji="1" lang="ko-KR" altLang="en-US" dirty="0"/>
              <a:t> 도출</a:t>
            </a:r>
            <a:endParaRPr kumimoji="1" lang="en-US" altLang="ko-KR" dirty="0"/>
          </a:p>
          <a:p>
            <a:r>
              <a:rPr kumimoji="1" lang="en-US" altLang="ko-KR" dirty="0"/>
              <a:t>6. prediction log(odds) = probability + learning rate * </a:t>
            </a:r>
            <a:r>
              <a:rPr kumimoji="1" lang="en-US" altLang="ko-KR" dirty="0" err="1"/>
              <a:t>trans_residual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81F697-D117-C94E-9E0E-5FD7E921EDB3}"/>
                  </a:ext>
                </a:extLst>
              </p:cNvPr>
              <p:cNvSpPr txBox="1"/>
              <p:nvPr/>
            </p:nvSpPr>
            <p:spPr>
              <a:xfrm>
                <a:off x="4867171" y="3399308"/>
                <a:ext cx="3732625" cy="1375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1.   target</a:t>
                </a:r>
                <a:r>
                  <a:rPr kumimoji="1" lang="ko-Kore-KR" altLang="en-US" dirty="0"/>
                  <a:t>을 이용해서 </a:t>
                </a:r>
                <a:r>
                  <a:rPr kumimoji="1" lang="en-US" altLang="ko-Kore-KR" dirty="0"/>
                  <a:t>log(odds) </a:t>
                </a:r>
                <a:r>
                  <a:rPr kumimoji="1" lang="ko-Kore-KR" altLang="en-US" dirty="0"/>
                  <a:t>계산</a:t>
                </a:r>
                <a:endParaRPr kumimoji="1" lang="en-US" altLang="ko-Kore-KR" dirty="0"/>
              </a:p>
              <a:p>
                <a:r>
                  <a:rPr kumimoji="1" lang="en-US" altLang="ko-Kore-KR" b="0" dirty="0"/>
                  <a:t>2.  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1" lang="en-US" altLang="ko-Kore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ko-Kore-KR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𝑜𝑑𝑑𝑠</m:t>
                                    </m:r>
                                  </m:e>
                                </m:d>
                              </m:e>
                            </m:func>
                          </m:sup>
                        </m:sSup>
                      </m:num>
                      <m:den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1" lang="en-US" altLang="ko-Kore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ko-Kore-KR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𝑜𝑑𝑑𝑠</m:t>
                                    </m:r>
                                  </m:e>
                                </m:d>
                              </m:e>
                            </m:func>
                          </m:sup>
                        </m:s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kumimoji="1" lang="en-US" altLang="ko-Kore-KR" dirty="0"/>
              </a:p>
              <a:p>
                <a:pPr marL="342900" indent="-342900">
                  <a:buAutoNum type="arabicPeriod" startAt="3"/>
                </a:pPr>
                <a:r>
                  <a:rPr kumimoji="1" lang="en-US" altLang="ko-Kore-KR" dirty="0"/>
                  <a:t>target – probability= residual</a:t>
                </a:r>
              </a:p>
              <a:p>
                <a:pPr marL="342900" indent="-342900">
                  <a:buAutoNum type="arabicPeriod" startAt="3"/>
                </a:pPr>
                <a:r>
                  <a:rPr kumimoji="1" lang="en-US" altLang="ko-Kore-KR" dirty="0"/>
                  <a:t>residual</a:t>
                </a:r>
                <a:r>
                  <a:rPr kumimoji="1" lang="ko-Kore-KR" altLang="en-US" dirty="0"/>
                  <a:t>로 </a:t>
                </a:r>
                <a:r>
                  <a:rPr kumimoji="1" lang="en-US" altLang="ko-Kore-KR" dirty="0"/>
                  <a:t>tree </a:t>
                </a:r>
                <a:r>
                  <a:rPr kumimoji="1" lang="ko-Kore-KR" altLang="en-US" dirty="0"/>
                  <a:t>생성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81F697-D117-C94E-9E0E-5FD7E921E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171" y="3399308"/>
                <a:ext cx="3732625" cy="1375120"/>
              </a:xfrm>
              <a:prstGeom prst="rect">
                <a:avLst/>
              </a:prstGeom>
              <a:blipFill>
                <a:blip r:embed="rId3"/>
                <a:stretch>
                  <a:fillRect l="-1695" t="-1835" r="-9492" b="-7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6434BDE8-9463-8F40-AD4D-750997D1844C}"/>
              </a:ext>
            </a:extLst>
          </p:cNvPr>
          <p:cNvGrpSpPr/>
          <p:nvPr/>
        </p:nvGrpSpPr>
        <p:grpSpPr>
          <a:xfrm>
            <a:off x="1225715" y="2193329"/>
            <a:ext cx="2709168" cy="2377693"/>
            <a:chOff x="1225715" y="2193329"/>
            <a:chExt cx="2709168" cy="2377693"/>
          </a:xfrm>
        </p:grpSpPr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2577FB37-BE20-7140-A2BE-AD0F8585C138}"/>
                </a:ext>
              </a:extLst>
            </p:cNvPr>
            <p:cNvSpPr/>
            <p:nvPr/>
          </p:nvSpPr>
          <p:spPr>
            <a:xfrm>
              <a:off x="2766223" y="3584832"/>
              <a:ext cx="584330" cy="27808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89508"/>
                  </a:lnTo>
                  <a:lnTo>
                    <a:pt x="584330" y="189508"/>
                  </a:lnTo>
                  <a:lnTo>
                    <a:pt x="584330" y="27808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자유형 11">
              <a:extLst>
                <a:ext uri="{FF2B5EF4-FFF2-40B4-BE49-F238E27FC236}">
                  <a16:creationId xmlns:a16="http://schemas.microsoft.com/office/drawing/2014/main" id="{50A54525-7CC6-B04E-8C8D-EA091668BE37}"/>
                </a:ext>
              </a:extLst>
            </p:cNvPr>
            <p:cNvSpPr/>
            <p:nvPr/>
          </p:nvSpPr>
          <p:spPr>
            <a:xfrm>
              <a:off x="2181892" y="3584832"/>
              <a:ext cx="584330" cy="27808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584330" y="0"/>
                  </a:moveTo>
                  <a:lnTo>
                    <a:pt x="584330" y="189508"/>
                  </a:lnTo>
                  <a:lnTo>
                    <a:pt x="0" y="189508"/>
                  </a:lnTo>
                  <a:lnTo>
                    <a:pt x="0" y="27808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자유형 12">
              <a:extLst>
                <a:ext uri="{FF2B5EF4-FFF2-40B4-BE49-F238E27FC236}">
                  <a16:creationId xmlns:a16="http://schemas.microsoft.com/office/drawing/2014/main" id="{C17F09C6-0D3A-9F4A-B23A-0D595CABA682}"/>
                </a:ext>
              </a:extLst>
            </p:cNvPr>
            <p:cNvSpPr/>
            <p:nvPr/>
          </p:nvSpPr>
          <p:spPr>
            <a:xfrm>
              <a:off x="2181892" y="2699571"/>
              <a:ext cx="584330" cy="27808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89508"/>
                  </a:lnTo>
                  <a:lnTo>
                    <a:pt x="584330" y="189508"/>
                  </a:lnTo>
                  <a:lnTo>
                    <a:pt x="584330" y="27808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자유형 13">
              <a:extLst>
                <a:ext uri="{FF2B5EF4-FFF2-40B4-BE49-F238E27FC236}">
                  <a16:creationId xmlns:a16="http://schemas.microsoft.com/office/drawing/2014/main" id="{4956BC15-8880-3D4F-97BA-66454C0E2CDB}"/>
                </a:ext>
              </a:extLst>
            </p:cNvPr>
            <p:cNvSpPr/>
            <p:nvPr/>
          </p:nvSpPr>
          <p:spPr>
            <a:xfrm>
              <a:off x="1597562" y="2699571"/>
              <a:ext cx="584330" cy="27808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584330" y="0"/>
                  </a:moveTo>
                  <a:lnTo>
                    <a:pt x="584330" y="189508"/>
                  </a:lnTo>
                  <a:lnTo>
                    <a:pt x="0" y="189508"/>
                  </a:lnTo>
                  <a:lnTo>
                    <a:pt x="0" y="27808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931668A8-1313-8645-ADF3-D80FC93E7FCF}"/>
                </a:ext>
              </a:extLst>
            </p:cNvPr>
            <p:cNvSpPr/>
            <p:nvPr/>
          </p:nvSpPr>
          <p:spPr>
            <a:xfrm>
              <a:off x="1810046" y="2193329"/>
              <a:ext cx="956176" cy="607172"/>
            </a:xfrm>
            <a:custGeom>
              <a:avLst/>
              <a:gdLst>
                <a:gd name="connsiteX0" fmla="*/ 0 w 956176"/>
                <a:gd name="connsiteY0" fmla="*/ 60717 h 607172"/>
                <a:gd name="connsiteX1" fmla="*/ 60717 w 956176"/>
                <a:gd name="connsiteY1" fmla="*/ 0 h 607172"/>
                <a:gd name="connsiteX2" fmla="*/ 895459 w 956176"/>
                <a:gd name="connsiteY2" fmla="*/ 0 h 607172"/>
                <a:gd name="connsiteX3" fmla="*/ 956176 w 956176"/>
                <a:gd name="connsiteY3" fmla="*/ 60717 h 607172"/>
                <a:gd name="connsiteX4" fmla="*/ 956176 w 956176"/>
                <a:gd name="connsiteY4" fmla="*/ 546455 h 607172"/>
                <a:gd name="connsiteX5" fmla="*/ 895459 w 956176"/>
                <a:gd name="connsiteY5" fmla="*/ 607172 h 607172"/>
                <a:gd name="connsiteX6" fmla="*/ 60717 w 956176"/>
                <a:gd name="connsiteY6" fmla="*/ 607172 h 607172"/>
                <a:gd name="connsiteX7" fmla="*/ 0 w 956176"/>
                <a:gd name="connsiteY7" fmla="*/ 546455 h 607172"/>
                <a:gd name="connsiteX8" fmla="*/ 0 w 956176"/>
                <a:gd name="connsiteY8" fmla="*/ 60717 h 60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6176" h="607172">
                  <a:moveTo>
                    <a:pt x="0" y="60717"/>
                  </a:moveTo>
                  <a:cubicBezTo>
                    <a:pt x="0" y="27184"/>
                    <a:pt x="27184" y="0"/>
                    <a:pt x="60717" y="0"/>
                  </a:cubicBezTo>
                  <a:lnTo>
                    <a:pt x="895459" y="0"/>
                  </a:lnTo>
                  <a:cubicBezTo>
                    <a:pt x="928992" y="0"/>
                    <a:pt x="956176" y="27184"/>
                    <a:pt x="956176" y="60717"/>
                  </a:cubicBezTo>
                  <a:lnTo>
                    <a:pt x="956176" y="546455"/>
                  </a:lnTo>
                  <a:cubicBezTo>
                    <a:pt x="956176" y="579988"/>
                    <a:pt x="928992" y="607172"/>
                    <a:pt x="895459" y="607172"/>
                  </a:cubicBezTo>
                  <a:lnTo>
                    <a:pt x="60717" y="607172"/>
                  </a:lnTo>
                  <a:cubicBezTo>
                    <a:pt x="27184" y="607172"/>
                    <a:pt x="0" y="579988"/>
                    <a:pt x="0" y="546455"/>
                  </a:cubicBezTo>
                  <a:lnTo>
                    <a:pt x="0" y="60717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3" tIns="71123" rIns="71123" bIns="71123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400" kern="1200" dirty="0"/>
                <a:t>red</a:t>
              </a:r>
              <a:endParaRPr lang="ko-KR" altLang="en-US" sz="1400" kern="1200" dirty="0"/>
            </a:p>
          </p:txBody>
        </p:sp>
        <p:sp>
          <p:nvSpPr>
            <p:cNvPr id="16" name="자유형 15">
              <a:extLst>
                <a:ext uri="{FF2B5EF4-FFF2-40B4-BE49-F238E27FC236}">
                  <a16:creationId xmlns:a16="http://schemas.microsoft.com/office/drawing/2014/main" id="{9AD3CD6F-269E-DA4C-8A14-91DE86D86091}"/>
                </a:ext>
              </a:extLst>
            </p:cNvPr>
            <p:cNvSpPr/>
            <p:nvPr/>
          </p:nvSpPr>
          <p:spPr>
            <a:xfrm>
              <a:off x="1225715" y="3078589"/>
              <a:ext cx="956176" cy="607172"/>
            </a:xfrm>
            <a:custGeom>
              <a:avLst/>
              <a:gdLst>
                <a:gd name="connsiteX0" fmla="*/ 0 w 956176"/>
                <a:gd name="connsiteY0" fmla="*/ 60717 h 607172"/>
                <a:gd name="connsiteX1" fmla="*/ 60717 w 956176"/>
                <a:gd name="connsiteY1" fmla="*/ 0 h 607172"/>
                <a:gd name="connsiteX2" fmla="*/ 895459 w 956176"/>
                <a:gd name="connsiteY2" fmla="*/ 0 h 607172"/>
                <a:gd name="connsiteX3" fmla="*/ 956176 w 956176"/>
                <a:gd name="connsiteY3" fmla="*/ 60717 h 607172"/>
                <a:gd name="connsiteX4" fmla="*/ 956176 w 956176"/>
                <a:gd name="connsiteY4" fmla="*/ 546455 h 607172"/>
                <a:gd name="connsiteX5" fmla="*/ 895459 w 956176"/>
                <a:gd name="connsiteY5" fmla="*/ 607172 h 607172"/>
                <a:gd name="connsiteX6" fmla="*/ 60717 w 956176"/>
                <a:gd name="connsiteY6" fmla="*/ 607172 h 607172"/>
                <a:gd name="connsiteX7" fmla="*/ 0 w 956176"/>
                <a:gd name="connsiteY7" fmla="*/ 546455 h 607172"/>
                <a:gd name="connsiteX8" fmla="*/ 0 w 956176"/>
                <a:gd name="connsiteY8" fmla="*/ 60717 h 60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6176" h="607172">
                  <a:moveTo>
                    <a:pt x="0" y="60717"/>
                  </a:moveTo>
                  <a:cubicBezTo>
                    <a:pt x="0" y="27184"/>
                    <a:pt x="27184" y="0"/>
                    <a:pt x="60717" y="0"/>
                  </a:cubicBezTo>
                  <a:lnTo>
                    <a:pt x="895459" y="0"/>
                  </a:lnTo>
                  <a:cubicBezTo>
                    <a:pt x="928992" y="0"/>
                    <a:pt x="956176" y="27184"/>
                    <a:pt x="956176" y="60717"/>
                  </a:cubicBezTo>
                  <a:lnTo>
                    <a:pt x="956176" y="546455"/>
                  </a:lnTo>
                  <a:cubicBezTo>
                    <a:pt x="956176" y="579988"/>
                    <a:pt x="928992" y="607172"/>
                    <a:pt x="895459" y="607172"/>
                  </a:cubicBezTo>
                  <a:lnTo>
                    <a:pt x="60717" y="607172"/>
                  </a:lnTo>
                  <a:cubicBezTo>
                    <a:pt x="27184" y="607172"/>
                    <a:pt x="0" y="579988"/>
                    <a:pt x="0" y="546455"/>
                  </a:cubicBezTo>
                  <a:lnTo>
                    <a:pt x="0" y="60717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3" tIns="71123" rIns="71123" bIns="71123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400" kern="1200" dirty="0"/>
                <a:t>-0.7</a:t>
              </a:r>
              <a:endParaRPr lang="ko-KR" altLang="en-US" sz="1400" kern="1200" dirty="0"/>
            </a:p>
          </p:txBody>
        </p:sp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34891B0D-92E8-A24D-ACD6-8EA00836C219}"/>
                </a:ext>
              </a:extLst>
            </p:cNvPr>
            <p:cNvSpPr/>
            <p:nvPr/>
          </p:nvSpPr>
          <p:spPr>
            <a:xfrm>
              <a:off x="2394376" y="3078589"/>
              <a:ext cx="956176" cy="607172"/>
            </a:xfrm>
            <a:custGeom>
              <a:avLst/>
              <a:gdLst>
                <a:gd name="connsiteX0" fmla="*/ 0 w 956176"/>
                <a:gd name="connsiteY0" fmla="*/ 60717 h 607172"/>
                <a:gd name="connsiteX1" fmla="*/ 60717 w 956176"/>
                <a:gd name="connsiteY1" fmla="*/ 0 h 607172"/>
                <a:gd name="connsiteX2" fmla="*/ 895459 w 956176"/>
                <a:gd name="connsiteY2" fmla="*/ 0 h 607172"/>
                <a:gd name="connsiteX3" fmla="*/ 956176 w 956176"/>
                <a:gd name="connsiteY3" fmla="*/ 60717 h 607172"/>
                <a:gd name="connsiteX4" fmla="*/ 956176 w 956176"/>
                <a:gd name="connsiteY4" fmla="*/ 546455 h 607172"/>
                <a:gd name="connsiteX5" fmla="*/ 895459 w 956176"/>
                <a:gd name="connsiteY5" fmla="*/ 607172 h 607172"/>
                <a:gd name="connsiteX6" fmla="*/ 60717 w 956176"/>
                <a:gd name="connsiteY6" fmla="*/ 607172 h 607172"/>
                <a:gd name="connsiteX7" fmla="*/ 0 w 956176"/>
                <a:gd name="connsiteY7" fmla="*/ 546455 h 607172"/>
                <a:gd name="connsiteX8" fmla="*/ 0 w 956176"/>
                <a:gd name="connsiteY8" fmla="*/ 60717 h 60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6176" h="607172">
                  <a:moveTo>
                    <a:pt x="0" y="60717"/>
                  </a:moveTo>
                  <a:cubicBezTo>
                    <a:pt x="0" y="27184"/>
                    <a:pt x="27184" y="0"/>
                    <a:pt x="60717" y="0"/>
                  </a:cubicBezTo>
                  <a:lnTo>
                    <a:pt x="895459" y="0"/>
                  </a:lnTo>
                  <a:cubicBezTo>
                    <a:pt x="928992" y="0"/>
                    <a:pt x="956176" y="27184"/>
                    <a:pt x="956176" y="60717"/>
                  </a:cubicBezTo>
                  <a:lnTo>
                    <a:pt x="956176" y="546455"/>
                  </a:lnTo>
                  <a:cubicBezTo>
                    <a:pt x="956176" y="579988"/>
                    <a:pt x="928992" y="607172"/>
                    <a:pt x="895459" y="607172"/>
                  </a:cubicBezTo>
                  <a:lnTo>
                    <a:pt x="60717" y="607172"/>
                  </a:lnTo>
                  <a:cubicBezTo>
                    <a:pt x="27184" y="607172"/>
                    <a:pt x="0" y="579988"/>
                    <a:pt x="0" y="546455"/>
                  </a:cubicBezTo>
                  <a:lnTo>
                    <a:pt x="0" y="60717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3" tIns="71123" rIns="71123" bIns="71123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400" kern="1200" dirty="0"/>
                <a:t>age&gt;37</a:t>
              </a:r>
              <a:endParaRPr lang="ko-KR" altLang="en-US" sz="1400" kern="1200" dirty="0"/>
            </a:p>
          </p:txBody>
        </p:sp>
        <p:sp>
          <p:nvSpPr>
            <p:cNvPr id="18" name="자유형 17">
              <a:extLst>
                <a:ext uri="{FF2B5EF4-FFF2-40B4-BE49-F238E27FC236}">
                  <a16:creationId xmlns:a16="http://schemas.microsoft.com/office/drawing/2014/main" id="{C950EC29-4FD2-964B-92C5-18260B2F9EEF}"/>
                </a:ext>
              </a:extLst>
            </p:cNvPr>
            <p:cNvSpPr/>
            <p:nvPr/>
          </p:nvSpPr>
          <p:spPr>
            <a:xfrm>
              <a:off x="1810046" y="3963850"/>
              <a:ext cx="956176" cy="607172"/>
            </a:xfrm>
            <a:custGeom>
              <a:avLst/>
              <a:gdLst>
                <a:gd name="connsiteX0" fmla="*/ 0 w 956176"/>
                <a:gd name="connsiteY0" fmla="*/ 60717 h 607172"/>
                <a:gd name="connsiteX1" fmla="*/ 60717 w 956176"/>
                <a:gd name="connsiteY1" fmla="*/ 0 h 607172"/>
                <a:gd name="connsiteX2" fmla="*/ 895459 w 956176"/>
                <a:gd name="connsiteY2" fmla="*/ 0 h 607172"/>
                <a:gd name="connsiteX3" fmla="*/ 956176 w 956176"/>
                <a:gd name="connsiteY3" fmla="*/ 60717 h 607172"/>
                <a:gd name="connsiteX4" fmla="*/ 956176 w 956176"/>
                <a:gd name="connsiteY4" fmla="*/ 546455 h 607172"/>
                <a:gd name="connsiteX5" fmla="*/ 895459 w 956176"/>
                <a:gd name="connsiteY5" fmla="*/ 607172 h 607172"/>
                <a:gd name="connsiteX6" fmla="*/ 60717 w 956176"/>
                <a:gd name="connsiteY6" fmla="*/ 607172 h 607172"/>
                <a:gd name="connsiteX7" fmla="*/ 0 w 956176"/>
                <a:gd name="connsiteY7" fmla="*/ 546455 h 607172"/>
                <a:gd name="connsiteX8" fmla="*/ 0 w 956176"/>
                <a:gd name="connsiteY8" fmla="*/ 60717 h 60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6176" h="607172">
                  <a:moveTo>
                    <a:pt x="0" y="60717"/>
                  </a:moveTo>
                  <a:cubicBezTo>
                    <a:pt x="0" y="27184"/>
                    <a:pt x="27184" y="0"/>
                    <a:pt x="60717" y="0"/>
                  </a:cubicBezTo>
                  <a:lnTo>
                    <a:pt x="895459" y="0"/>
                  </a:lnTo>
                  <a:cubicBezTo>
                    <a:pt x="928992" y="0"/>
                    <a:pt x="956176" y="27184"/>
                    <a:pt x="956176" y="60717"/>
                  </a:cubicBezTo>
                  <a:lnTo>
                    <a:pt x="956176" y="546455"/>
                  </a:lnTo>
                  <a:cubicBezTo>
                    <a:pt x="956176" y="579988"/>
                    <a:pt x="928992" y="607172"/>
                    <a:pt x="895459" y="607172"/>
                  </a:cubicBezTo>
                  <a:lnTo>
                    <a:pt x="60717" y="607172"/>
                  </a:lnTo>
                  <a:cubicBezTo>
                    <a:pt x="27184" y="607172"/>
                    <a:pt x="0" y="579988"/>
                    <a:pt x="0" y="546455"/>
                  </a:cubicBezTo>
                  <a:lnTo>
                    <a:pt x="0" y="60717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3" tIns="71123" rIns="71123" bIns="71123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400" kern="1200" dirty="0"/>
                <a:t>0.3,-0.7</a:t>
              </a:r>
              <a:endParaRPr lang="ko-KR" altLang="en-US" sz="1400" kern="1200" dirty="0"/>
            </a:p>
          </p:txBody>
        </p:sp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A3CD98F2-2FB1-0743-A3DF-1BCCAC1B76D3}"/>
                </a:ext>
              </a:extLst>
            </p:cNvPr>
            <p:cNvSpPr/>
            <p:nvPr/>
          </p:nvSpPr>
          <p:spPr>
            <a:xfrm>
              <a:off x="2978707" y="3963850"/>
              <a:ext cx="956176" cy="607172"/>
            </a:xfrm>
            <a:custGeom>
              <a:avLst/>
              <a:gdLst>
                <a:gd name="connsiteX0" fmla="*/ 0 w 956176"/>
                <a:gd name="connsiteY0" fmla="*/ 60717 h 607172"/>
                <a:gd name="connsiteX1" fmla="*/ 60717 w 956176"/>
                <a:gd name="connsiteY1" fmla="*/ 0 h 607172"/>
                <a:gd name="connsiteX2" fmla="*/ 895459 w 956176"/>
                <a:gd name="connsiteY2" fmla="*/ 0 h 607172"/>
                <a:gd name="connsiteX3" fmla="*/ 956176 w 956176"/>
                <a:gd name="connsiteY3" fmla="*/ 60717 h 607172"/>
                <a:gd name="connsiteX4" fmla="*/ 956176 w 956176"/>
                <a:gd name="connsiteY4" fmla="*/ 546455 h 607172"/>
                <a:gd name="connsiteX5" fmla="*/ 895459 w 956176"/>
                <a:gd name="connsiteY5" fmla="*/ 607172 h 607172"/>
                <a:gd name="connsiteX6" fmla="*/ 60717 w 956176"/>
                <a:gd name="connsiteY6" fmla="*/ 607172 h 607172"/>
                <a:gd name="connsiteX7" fmla="*/ 0 w 956176"/>
                <a:gd name="connsiteY7" fmla="*/ 546455 h 607172"/>
                <a:gd name="connsiteX8" fmla="*/ 0 w 956176"/>
                <a:gd name="connsiteY8" fmla="*/ 60717 h 60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6176" h="607172">
                  <a:moveTo>
                    <a:pt x="0" y="60717"/>
                  </a:moveTo>
                  <a:cubicBezTo>
                    <a:pt x="0" y="27184"/>
                    <a:pt x="27184" y="0"/>
                    <a:pt x="60717" y="0"/>
                  </a:cubicBezTo>
                  <a:lnTo>
                    <a:pt x="895459" y="0"/>
                  </a:lnTo>
                  <a:cubicBezTo>
                    <a:pt x="928992" y="0"/>
                    <a:pt x="956176" y="27184"/>
                    <a:pt x="956176" y="60717"/>
                  </a:cubicBezTo>
                  <a:lnTo>
                    <a:pt x="956176" y="546455"/>
                  </a:lnTo>
                  <a:cubicBezTo>
                    <a:pt x="956176" y="579988"/>
                    <a:pt x="928992" y="607172"/>
                    <a:pt x="895459" y="607172"/>
                  </a:cubicBezTo>
                  <a:lnTo>
                    <a:pt x="60717" y="607172"/>
                  </a:lnTo>
                  <a:cubicBezTo>
                    <a:pt x="27184" y="607172"/>
                    <a:pt x="0" y="579988"/>
                    <a:pt x="0" y="546455"/>
                  </a:cubicBezTo>
                  <a:lnTo>
                    <a:pt x="0" y="60717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3" tIns="71123" rIns="71123" bIns="71123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400" kern="1200" dirty="0"/>
                <a:t>0.3,0.3,0.3</a:t>
              </a:r>
              <a:endParaRPr lang="ko-KR" altLang="en-US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068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E4A75-4080-904C-8ECB-27CB4833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Gradient Boosting Machine - </a:t>
            </a:r>
            <a:r>
              <a:rPr kumimoji="1" lang="en-US" altLang="ko-KR" dirty="0" err="1"/>
              <a:t>GradientBoosting</a:t>
            </a:r>
            <a:r>
              <a:rPr kumimoji="1" lang="en-US" altLang="ko-KR" dirty="0"/>
              <a:t> for Classification</a:t>
            </a:r>
            <a:endParaRPr kumimoji="1" lang="ko-KR" altLang="en-US" dirty="0"/>
          </a:p>
        </p:txBody>
      </p:sp>
      <p:graphicFrame>
        <p:nvGraphicFramePr>
          <p:cNvPr id="6" name="표 1027">
            <a:extLst>
              <a:ext uri="{FF2B5EF4-FFF2-40B4-BE49-F238E27FC236}">
                <a16:creationId xmlns:a16="http://schemas.microsoft.com/office/drawing/2014/main" id="{274C4107-455C-AD42-B414-CFEA9579B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88683"/>
              </p:ext>
            </p:extLst>
          </p:nvPr>
        </p:nvGraphicFramePr>
        <p:xfrm>
          <a:off x="772760" y="1991059"/>
          <a:ext cx="3755450" cy="31385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1090">
                  <a:extLst>
                    <a:ext uri="{9D8B030D-6E8A-4147-A177-3AD203B41FA5}">
                      <a16:colId xmlns:a16="http://schemas.microsoft.com/office/drawing/2014/main" val="1864245616"/>
                    </a:ext>
                  </a:extLst>
                </a:gridCol>
                <a:gridCol w="751090">
                  <a:extLst>
                    <a:ext uri="{9D8B030D-6E8A-4147-A177-3AD203B41FA5}">
                      <a16:colId xmlns:a16="http://schemas.microsoft.com/office/drawing/2014/main" val="3736329362"/>
                    </a:ext>
                  </a:extLst>
                </a:gridCol>
                <a:gridCol w="751090">
                  <a:extLst>
                    <a:ext uri="{9D8B030D-6E8A-4147-A177-3AD203B41FA5}">
                      <a16:colId xmlns:a16="http://schemas.microsoft.com/office/drawing/2014/main" val="389724668"/>
                    </a:ext>
                  </a:extLst>
                </a:gridCol>
                <a:gridCol w="751090">
                  <a:extLst>
                    <a:ext uri="{9D8B030D-6E8A-4147-A177-3AD203B41FA5}">
                      <a16:colId xmlns:a16="http://schemas.microsoft.com/office/drawing/2014/main" val="814891853"/>
                    </a:ext>
                  </a:extLst>
                </a:gridCol>
                <a:gridCol w="751090">
                  <a:extLst>
                    <a:ext uri="{9D8B030D-6E8A-4147-A177-3AD203B41FA5}">
                      <a16:colId xmlns:a16="http://schemas.microsoft.com/office/drawing/2014/main" val="358641418"/>
                    </a:ext>
                  </a:extLst>
                </a:gridCol>
              </a:tblGrid>
              <a:tr h="82522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like</a:t>
                      </a:r>
                      <a:r>
                        <a:rPr lang="ko-Kore-KR" altLang="en-US" sz="1000" dirty="0"/>
                        <a:t> </a:t>
                      </a:r>
                      <a:r>
                        <a:rPr lang="en-US" altLang="ko-Kore-KR" sz="1000" dirty="0"/>
                        <a:t>p</a:t>
                      </a:r>
                      <a:r>
                        <a:rPr lang="en-US" altLang="ko-KR" sz="1000" dirty="0"/>
                        <a:t>opcorn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age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favorite color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loves</a:t>
                      </a:r>
                    </a:p>
                    <a:p>
                      <a:pPr algn="ctr"/>
                      <a:r>
                        <a:rPr lang="en-US" altLang="ko-Kore-KR" sz="1000" dirty="0"/>
                        <a:t>soul</a:t>
                      </a:r>
                      <a:endParaRPr lang="ko-Kore-KR" altLang="en-US" sz="10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predicted prob</a:t>
                      </a:r>
                      <a:endParaRPr lang="ko-Kore-KR" altLang="en-US" sz="10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708765"/>
                  </a:ext>
                </a:extLst>
              </a:tr>
              <a:tr h="3855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12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blue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0.9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379551"/>
                  </a:ext>
                </a:extLst>
              </a:tr>
              <a:tr h="3855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87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green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0.5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6385954"/>
                  </a:ext>
                </a:extLst>
              </a:tr>
              <a:tr h="3855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no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44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blue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no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0.5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5813297"/>
                  </a:ext>
                </a:extLst>
              </a:tr>
              <a:tr h="3855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19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red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no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0.1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784707"/>
                  </a:ext>
                </a:extLst>
              </a:tr>
              <a:tr h="3855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no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32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green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0.9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62441"/>
                  </a:ext>
                </a:extLst>
              </a:tr>
              <a:tr h="3855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no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14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blue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0.9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7828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240E9C-4736-5845-AD4A-D33047AD487A}"/>
                  </a:ext>
                </a:extLst>
              </p:cNvPr>
              <p:cNvSpPr txBox="1"/>
              <p:nvPr/>
            </p:nvSpPr>
            <p:spPr>
              <a:xfrm>
                <a:off x="3719747" y="4401251"/>
                <a:ext cx="6099716" cy="667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" altLang="ko-Kore-KR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en" altLang="ko-Kore-KR" b="0" i="1" dirty="0" err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𝑅𝑒𝑠𝑖𝑑𝑢𝑎</m:t>
                          </m:r>
                          <m:sSub>
                            <m:sSubPr>
                              <m:ctrlPr>
                                <a:rPr lang="en-US" altLang="ko-KR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" altLang="ko-Kore-KR" b="0" i="1" dirty="0" err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" altLang="ko-Kore-KR" b="0" i="1" dirty="0" err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" altLang="ko-Kore-K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∑(</m:t>
                          </m:r>
                          <m:r>
                            <a:rPr lang="en" altLang="ko-Kore-KR" i="1" dirty="0" err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𝑃𝑟𝑒𝑣𝑖𝑜𝑢𝑠𝑃𝑟𝑜𝑏𝑎𝑏𝑖𝑙𝑖𝑡</m:t>
                          </m:r>
                          <m:sSub>
                            <m:sSubPr>
                              <m:ctrlPr>
                                <a:rPr lang="en-US" altLang="ko-Kore-K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" altLang="ko-Kore-KR" i="1" dirty="0" err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" altLang="ko-Kore-KR" i="1" dirty="0" err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" altLang="ko-Kore-K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×(1−</m:t>
                          </m:r>
                          <m:r>
                            <a:rPr lang="en" altLang="ko-Kore-K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𝑃𝑟𝑒𝑣𝑖𝑜𝑢𝑠𝑃𝑟𝑜𝑏𝑎𝑏𝑖𝑙𝑖𝑡</m:t>
                          </m:r>
                          <m:sSub>
                            <m:sSubPr>
                              <m:ctrlPr>
                                <a:rPr lang="en-US" altLang="ko-Kore-K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" altLang="ko-Kore-KR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ore-K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" altLang="ko-Kore-K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den>
                      </m:f>
                    </m:oMath>
                  </m:oMathPara>
                </a14:m>
                <a:br>
                  <a:rPr lang="en" altLang="ko-Kore-KR" dirty="0"/>
                </a:br>
                <a:endParaRPr lang="ko-Kore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240E9C-4736-5845-AD4A-D33047AD4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47" y="4401251"/>
                <a:ext cx="6099716" cy="667555"/>
              </a:xfrm>
              <a:prstGeom prst="rect">
                <a:avLst/>
              </a:prstGeom>
              <a:blipFill>
                <a:blip r:embed="rId2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46B840-1F23-B84F-AD57-286C36A5F398}"/>
                  </a:ext>
                </a:extLst>
              </p:cNvPr>
              <p:cNvSpPr txBox="1"/>
              <p:nvPr/>
            </p:nvSpPr>
            <p:spPr>
              <a:xfrm>
                <a:off x="4528210" y="5276802"/>
                <a:ext cx="6507102" cy="1098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5</a:t>
                </a:r>
                <a:r>
                  <a:rPr kumimoji="1" lang="en-US" altLang="ko-Kore-KR" dirty="0"/>
                  <a:t>. </a:t>
                </a:r>
                <a:r>
                  <a:rPr kumimoji="1" lang="ko-Kore-KR" altLang="en-US" dirty="0"/>
                  <a:t>식을 통해 각 </a:t>
                </a:r>
                <a:r>
                  <a:rPr kumimoji="1" lang="en-US" altLang="ko-Kore-KR" dirty="0"/>
                  <a:t>l</a:t>
                </a:r>
                <a:r>
                  <a:rPr kumimoji="1" lang="en-US" altLang="ko-KR" dirty="0"/>
                  <a:t>eaf</a:t>
                </a:r>
                <a:r>
                  <a:rPr kumimoji="1" lang="ko-KR" altLang="en-US" dirty="0"/>
                  <a:t> </a:t>
                </a:r>
                <a:r>
                  <a:rPr kumimoji="1" lang="ko-KR" altLang="en-US" dirty="0" err="1"/>
                  <a:t>대표값</a:t>
                </a:r>
                <a:r>
                  <a:rPr kumimoji="1" lang="ko-KR" altLang="en-US" dirty="0"/>
                  <a:t> 도출</a:t>
                </a:r>
                <a:endParaRPr kumimoji="1" lang="en-US" altLang="ko-KR" dirty="0"/>
              </a:p>
              <a:p>
                <a:r>
                  <a:rPr kumimoji="1" lang="en-US" altLang="ko-KR" dirty="0"/>
                  <a:t>6. prediction log(odds) = probability + learning rate * </a:t>
                </a:r>
                <a:r>
                  <a:rPr kumimoji="1" lang="en-US" altLang="ko-KR" dirty="0" err="1"/>
                  <a:t>trans_residual</a:t>
                </a:r>
                <a:endParaRPr kumimoji="1" lang="en-US" altLang="ko-KR" dirty="0"/>
              </a:p>
              <a:p>
                <a:r>
                  <a:rPr kumimoji="1" lang="en-US" altLang="ko-Kore-KR" dirty="0"/>
                  <a:t>7. new probability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1" lang="en-US" altLang="ko-Kore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kumimoji="1" lang="en-US" altLang="ko-Kore-KR" b="0" i="1" smtClean="0">
                                    <a:latin typeface="Cambria Math" panose="02040503050406030204" pitchFamily="18" charset="0"/>
                                  </a:rPr>
                                  <m:t>𝑝𝑟𝑒𝑑𝑖𝑐𝑡𝑖𝑜𝑛</m:t>
                                </m:r>
                                <m:r>
                                  <a:rPr kumimoji="1" lang="en-US" altLang="ko-Kore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ko-Kore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𝑜𝑑𝑑𝑠</m:t>
                                    </m:r>
                                  </m:e>
                                </m:d>
                              </m:e>
                            </m:func>
                          </m:sup>
                        </m:sSup>
                      </m:num>
                      <m:den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1" lang="en-US" altLang="ko-Kore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kumimoji="1" lang="en-US" altLang="ko-Kore-KR" b="0" i="1" smtClean="0">
                                    <a:latin typeface="Cambria Math" panose="02040503050406030204" pitchFamily="18" charset="0"/>
                                  </a:rPr>
                                  <m:t>𝑝𝑟𝑒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ko-Kore-KR" b="0" i="0" smtClean="0">
                                    <a:latin typeface="Cambria Math" panose="02040503050406030204" pitchFamily="18" charset="0"/>
                                  </a:rPr>
                                  <m:t>diction</m:t>
                                </m:r>
                                <m:r>
                                  <a:rPr kumimoji="1" lang="en-US" altLang="ko-Kore-KR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ko-Kore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𝑜𝑑𝑑𝑠</m:t>
                                    </m:r>
                                  </m:e>
                                </m:d>
                              </m:e>
                            </m:func>
                          </m:sup>
                        </m:sSup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46B840-1F23-B84F-AD57-286C36A5F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210" y="5276802"/>
                <a:ext cx="6507102" cy="1098121"/>
              </a:xfrm>
              <a:prstGeom prst="rect">
                <a:avLst/>
              </a:prstGeom>
              <a:blipFill>
                <a:blip r:embed="rId3"/>
                <a:stretch>
                  <a:fillRect l="-780" t="-2273" r="-12476" b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45B45E-ECE1-A245-BDA2-D8F83814BBF4}"/>
                  </a:ext>
                </a:extLst>
              </p:cNvPr>
              <p:cNvSpPr txBox="1"/>
              <p:nvPr/>
            </p:nvSpPr>
            <p:spPr>
              <a:xfrm>
                <a:off x="4528210" y="2741440"/>
                <a:ext cx="3732625" cy="1375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1.   target</a:t>
                </a:r>
                <a:r>
                  <a:rPr kumimoji="1" lang="ko-Kore-KR" altLang="en-US" dirty="0"/>
                  <a:t>을 이용해서 </a:t>
                </a:r>
                <a:r>
                  <a:rPr kumimoji="1" lang="en-US" altLang="ko-Kore-KR" dirty="0"/>
                  <a:t>log(odds) </a:t>
                </a:r>
                <a:r>
                  <a:rPr kumimoji="1" lang="ko-Kore-KR" altLang="en-US" dirty="0"/>
                  <a:t>계산</a:t>
                </a:r>
                <a:endParaRPr kumimoji="1" lang="en-US" altLang="ko-Kore-KR" dirty="0"/>
              </a:p>
              <a:p>
                <a:r>
                  <a:rPr kumimoji="1" lang="en-US" altLang="ko-Kore-KR" b="0" dirty="0"/>
                  <a:t>2.  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1" lang="en-US" altLang="ko-Kore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ko-Kore-KR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𝑜𝑑𝑑𝑠</m:t>
                                    </m:r>
                                  </m:e>
                                </m:d>
                              </m:e>
                            </m:func>
                          </m:sup>
                        </m:sSup>
                      </m:num>
                      <m:den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1" lang="en-US" altLang="ko-Kore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ko-Kore-KR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𝑜𝑑𝑑𝑠</m:t>
                                    </m:r>
                                  </m:e>
                                </m:d>
                              </m:e>
                            </m:func>
                          </m:sup>
                        </m:s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kumimoji="1" lang="en-US" altLang="ko-Kore-KR" dirty="0"/>
              </a:p>
              <a:p>
                <a:pPr marL="342900" indent="-342900">
                  <a:buAutoNum type="arabicPeriod" startAt="3"/>
                </a:pPr>
                <a:r>
                  <a:rPr kumimoji="1" lang="en-US" altLang="ko-Kore-KR" dirty="0"/>
                  <a:t>target – probability= residual</a:t>
                </a:r>
              </a:p>
              <a:p>
                <a:pPr marL="342900" indent="-342900">
                  <a:buAutoNum type="arabicPeriod" startAt="3"/>
                </a:pPr>
                <a:r>
                  <a:rPr kumimoji="1" lang="en-US" altLang="ko-Kore-KR" dirty="0"/>
                  <a:t>residual</a:t>
                </a:r>
                <a:r>
                  <a:rPr kumimoji="1" lang="ko-Kore-KR" altLang="en-US" dirty="0"/>
                  <a:t>로 </a:t>
                </a:r>
                <a:r>
                  <a:rPr kumimoji="1" lang="en-US" altLang="ko-Kore-KR" dirty="0"/>
                  <a:t>tree </a:t>
                </a:r>
                <a:r>
                  <a:rPr kumimoji="1" lang="ko-Kore-KR" altLang="en-US" dirty="0"/>
                  <a:t>생성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45B45E-ECE1-A245-BDA2-D8F83814B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210" y="2741440"/>
                <a:ext cx="3732625" cy="1375120"/>
              </a:xfrm>
              <a:prstGeom prst="rect">
                <a:avLst/>
              </a:prstGeom>
              <a:blipFill>
                <a:blip r:embed="rId4"/>
                <a:stretch>
                  <a:fillRect l="-1695" t="-2778" r="-9492" b="-7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U자형 화살표[U] 9">
            <a:extLst>
              <a:ext uri="{FF2B5EF4-FFF2-40B4-BE49-F238E27FC236}">
                <a16:creationId xmlns:a16="http://schemas.microsoft.com/office/drawing/2014/main" id="{E59D8CCC-4281-8C45-94E9-008EA4872575}"/>
              </a:ext>
            </a:extLst>
          </p:cNvPr>
          <p:cNvSpPr/>
          <p:nvPr/>
        </p:nvSpPr>
        <p:spPr>
          <a:xfrm rot="16200000">
            <a:off x="2314883" y="4102400"/>
            <a:ext cx="3099659" cy="1103971"/>
          </a:xfrm>
          <a:prstGeom prst="uturnArrow">
            <a:avLst>
              <a:gd name="adj1" fmla="val 25000"/>
              <a:gd name="adj2" fmla="val 25000"/>
              <a:gd name="adj3" fmla="val 29040"/>
              <a:gd name="adj4" fmla="val 43750"/>
              <a:gd name="adj5" fmla="val 1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17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CB314-571F-ED48-85B3-2917C66A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Gradient Boosting Machine – Parameter of Gradient Boosting Machine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5EBD9-7AFD-1A41-8D97-6283017A77E9}"/>
              </a:ext>
            </a:extLst>
          </p:cNvPr>
          <p:cNvSpPr txBox="1"/>
          <p:nvPr/>
        </p:nvSpPr>
        <p:spPr>
          <a:xfrm>
            <a:off x="772761" y="1720840"/>
            <a:ext cx="10958322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333333"/>
                </a:solidFill>
                <a:effectLst/>
                <a:latin typeface="Noto Sans KR"/>
              </a:rPr>
              <a:t> loss 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경사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하강법에서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사용할 비용 함수를 지정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기본값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'</a:t>
            </a:r>
            <a:r>
              <a:rPr lang="en" altLang="ko-Kore-KR" b="0" i="0" dirty="0" err="1">
                <a:solidFill>
                  <a:srgbClr val="333333"/>
                </a:solidFill>
                <a:effectLst/>
                <a:latin typeface="Noto Sans KR"/>
              </a:rPr>
              <a:t>devidence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 KR"/>
              </a:rPr>
              <a:t>’</a:t>
            </a:r>
          </a:p>
          <a:p>
            <a:pPr algn="l" latinLnBrk="1">
              <a:buFont typeface="Arial" panose="020B0604020202020204" pitchFamily="34" charset="0"/>
              <a:buChar char="•"/>
            </a:pPr>
            <a:endParaRPr lang="en" altLang="ko-Kore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en" altLang="ko-Kore-KR" b="0" i="0" dirty="0" err="1">
                <a:solidFill>
                  <a:srgbClr val="333333"/>
                </a:solidFill>
                <a:effectLst/>
                <a:latin typeface="Noto Sans KR"/>
              </a:rPr>
              <a:t>learning_rate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 KR"/>
              </a:rPr>
              <a:t> : GBM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이 학습을 진행할 때마다 적용하는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학습률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기본값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: 0.1 </a:t>
            </a:r>
          </a:p>
          <a:p>
            <a:pPr algn="l" latinLnBrk="1"/>
            <a:r>
              <a:rPr lang="en" altLang="ko-Kore-KR" sz="1300" b="0" i="0" dirty="0">
                <a:solidFill>
                  <a:srgbClr val="333333"/>
                </a:solidFill>
                <a:effectLst/>
                <a:latin typeface="Noto Sans KR"/>
              </a:rPr>
              <a:t>weak learner</a:t>
            </a:r>
            <a:r>
              <a:rPr lang="ko-KR" altLang="en-US" sz="1300" b="0" i="0" dirty="0">
                <a:solidFill>
                  <a:srgbClr val="333333"/>
                </a:solidFill>
                <a:effectLst/>
                <a:latin typeface="Noto Sans KR"/>
              </a:rPr>
              <a:t>가 순차적으로 오류 값을 보정해 나가는 데 적용하는 계수로 </a:t>
            </a:r>
            <a:r>
              <a:rPr lang="en-US" altLang="ko-KR" sz="1300" b="0" i="0" dirty="0">
                <a:solidFill>
                  <a:srgbClr val="333333"/>
                </a:solidFill>
                <a:effectLst/>
                <a:latin typeface="Noto Sans KR"/>
              </a:rPr>
              <a:t>0 ~ 1 </a:t>
            </a:r>
            <a:r>
              <a:rPr lang="ko-KR" altLang="en-US" sz="1300" b="0" i="0" dirty="0">
                <a:solidFill>
                  <a:srgbClr val="333333"/>
                </a:solidFill>
                <a:effectLst/>
                <a:latin typeface="Noto Sans KR"/>
              </a:rPr>
              <a:t>사이의 값</a:t>
            </a:r>
            <a:endParaRPr lang="en-US" altLang="ko-KR" sz="1300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 latinLnBrk="1"/>
            <a:r>
              <a:rPr lang="ko-KR" altLang="en-US" sz="1300" b="0" i="0" dirty="0">
                <a:solidFill>
                  <a:srgbClr val="333333"/>
                </a:solidFill>
                <a:effectLst/>
                <a:latin typeface="Noto Sans KR"/>
              </a:rPr>
              <a:t>경사하강법에서 오류가 낮아지는 지점을 찾아가기 위한 계수라고 생각할 수 있음</a:t>
            </a:r>
            <a:r>
              <a:rPr lang="en-US" altLang="ko-KR" sz="1300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sz="1300" b="0" i="0" dirty="0">
                <a:solidFill>
                  <a:srgbClr val="333333"/>
                </a:solidFill>
                <a:effectLst/>
                <a:latin typeface="Noto Sans KR"/>
              </a:rPr>
              <a:t>너무 작게 설정하는 경우 업데이트 되는 값이 작아져서 예측 성능이 높아질 가능성이 높지만 많은 </a:t>
            </a:r>
            <a:r>
              <a:rPr lang="en" altLang="ko-Kore-KR" sz="1300" b="0" i="0" dirty="0">
                <a:solidFill>
                  <a:srgbClr val="333333"/>
                </a:solidFill>
                <a:effectLst/>
                <a:latin typeface="Noto Sans KR"/>
              </a:rPr>
              <a:t>week learner</a:t>
            </a:r>
            <a:r>
              <a:rPr lang="ko-KR" altLang="en-US" sz="1300" b="0" i="0" dirty="0">
                <a:solidFill>
                  <a:srgbClr val="333333"/>
                </a:solidFill>
                <a:effectLst/>
                <a:latin typeface="Noto Sans KR"/>
              </a:rPr>
              <a:t>는 순차적인 반복이 필요해 수행시간이 길어지고 모든 </a:t>
            </a:r>
            <a:r>
              <a:rPr lang="en" altLang="ko-Kore-KR" sz="1300" b="0" i="0" dirty="0">
                <a:solidFill>
                  <a:srgbClr val="333333"/>
                </a:solidFill>
                <a:effectLst/>
                <a:latin typeface="Noto Sans KR"/>
              </a:rPr>
              <a:t>weak learner</a:t>
            </a:r>
            <a:r>
              <a:rPr lang="ko-KR" altLang="en-US" sz="1300" b="0" i="0" dirty="0">
                <a:solidFill>
                  <a:srgbClr val="333333"/>
                </a:solidFill>
                <a:effectLst/>
                <a:latin typeface="Noto Sans KR"/>
              </a:rPr>
              <a:t>의 반복이 완료돼도 최소 </a:t>
            </a:r>
            <a:r>
              <a:rPr lang="ko-KR" altLang="en-US" sz="1300" b="0" i="0" dirty="0" err="1">
                <a:solidFill>
                  <a:srgbClr val="333333"/>
                </a:solidFill>
                <a:effectLst/>
                <a:latin typeface="Noto Sans KR"/>
              </a:rPr>
              <a:t>오류값을</a:t>
            </a:r>
            <a:r>
              <a:rPr lang="ko-KR" altLang="en-US" sz="1300" b="0" i="0" dirty="0">
                <a:solidFill>
                  <a:srgbClr val="333333"/>
                </a:solidFill>
                <a:effectLst/>
                <a:latin typeface="Noto Sans KR"/>
              </a:rPr>
              <a:t> 찾지 못할 수 있음</a:t>
            </a:r>
            <a:r>
              <a:rPr lang="en-US" altLang="ko-KR" sz="1300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sz="1300" b="0" i="0" dirty="0">
                <a:solidFill>
                  <a:srgbClr val="333333"/>
                </a:solidFill>
                <a:effectLst/>
                <a:latin typeface="Noto Sans KR"/>
              </a:rPr>
              <a:t>반대로 너무 큰 값을 설정하면 최소 오류 값을 찾지 못하고 그냥 지나쳐 버려 예측 성능이 떨어질 가능성이 높아지지만 수행 시간이 단축</a:t>
            </a:r>
            <a:endParaRPr lang="en-US" altLang="ko-KR" sz="1300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 latinLnBrk="1"/>
            <a:r>
              <a:rPr lang="en-US" altLang="ko-KR" sz="1300" b="0" i="0" dirty="0">
                <a:solidFill>
                  <a:srgbClr val="333333"/>
                </a:solidFill>
                <a:effectLst/>
                <a:latin typeface="Noto Sans KR"/>
              </a:rPr>
              <a:t> &gt;&gt;&gt; </a:t>
            </a:r>
            <a:r>
              <a:rPr lang="ko-KR" altLang="en-US" sz="1300" b="0" i="0" u="sng" dirty="0">
                <a:solidFill>
                  <a:srgbClr val="333333"/>
                </a:solidFill>
                <a:effectLst/>
                <a:latin typeface="Noto Sans KR"/>
              </a:rPr>
              <a:t>이러한 특성으로 </a:t>
            </a:r>
            <a:r>
              <a:rPr lang="en" altLang="ko-Kore-KR" sz="1300" b="0" i="0" u="sng" dirty="0" err="1">
                <a:solidFill>
                  <a:srgbClr val="333333"/>
                </a:solidFill>
                <a:effectLst/>
                <a:latin typeface="Noto Sans KR"/>
              </a:rPr>
              <a:t>learning_rate</a:t>
            </a:r>
            <a:r>
              <a:rPr lang="ko-KR" altLang="en-US" sz="1300" b="0" i="0" u="sng" dirty="0">
                <a:solidFill>
                  <a:srgbClr val="333333"/>
                </a:solidFill>
                <a:effectLst/>
                <a:latin typeface="Noto Sans KR"/>
              </a:rPr>
              <a:t>은 </a:t>
            </a:r>
            <a:r>
              <a:rPr lang="en" altLang="ko-Kore-KR" sz="1300" b="0" i="0" u="sng" dirty="0" err="1">
                <a:solidFill>
                  <a:srgbClr val="333333"/>
                </a:solidFill>
                <a:effectLst/>
                <a:latin typeface="Noto Sans KR"/>
              </a:rPr>
              <a:t>n_estimator</a:t>
            </a:r>
            <a:r>
              <a:rPr lang="ko-KR" altLang="en-US" sz="1300" b="0" i="0" u="sng" dirty="0">
                <a:solidFill>
                  <a:srgbClr val="333333"/>
                </a:solidFill>
                <a:effectLst/>
                <a:latin typeface="Noto Sans KR"/>
              </a:rPr>
              <a:t>와 상호 보완적으로 조합해 사용</a:t>
            </a:r>
            <a:endParaRPr lang="en-US" altLang="ko-KR" sz="1300" b="0" i="0" u="sng" dirty="0">
              <a:solidFill>
                <a:srgbClr val="333333"/>
              </a:solidFill>
              <a:effectLst/>
              <a:latin typeface="Noto Sans KR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en" altLang="ko-Kore-KR" b="0" i="0" dirty="0" err="1">
                <a:solidFill>
                  <a:srgbClr val="333333"/>
                </a:solidFill>
                <a:effectLst/>
                <a:latin typeface="Noto Sans KR"/>
              </a:rPr>
              <a:t>n_estimators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 KR"/>
              </a:rPr>
              <a:t>: weak learner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개수 기본값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100</a:t>
            </a:r>
          </a:p>
          <a:p>
            <a:pPr algn="l" latinLnBrk="1"/>
            <a:r>
              <a:rPr lang="en" altLang="ko-Kore-KR" sz="1300" b="0" i="0" dirty="0">
                <a:solidFill>
                  <a:srgbClr val="333333"/>
                </a:solidFill>
                <a:effectLst/>
                <a:latin typeface="Noto Sans KR"/>
              </a:rPr>
              <a:t>weak learner</a:t>
            </a:r>
            <a:r>
              <a:rPr lang="ko-KR" altLang="en-US" sz="1300" b="0" i="0" dirty="0">
                <a:solidFill>
                  <a:srgbClr val="333333"/>
                </a:solidFill>
                <a:effectLst/>
                <a:latin typeface="Noto Sans KR"/>
              </a:rPr>
              <a:t>가 많을수록 예측 성능이 일정 수준까지 좋아질 수 있지만 수행 시간이 </a:t>
            </a:r>
            <a:r>
              <a:rPr lang="ko-KR" altLang="en-US" sz="1300" b="0" i="0" dirty="0" err="1">
                <a:solidFill>
                  <a:srgbClr val="333333"/>
                </a:solidFill>
                <a:effectLst/>
                <a:latin typeface="Noto Sans KR"/>
              </a:rPr>
              <a:t>길어짐</a:t>
            </a:r>
            <a:endParaRPr lang="en-US" altLang="ko-KR" sz="1300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333333"/>
                </a:solidFill>
                <a:effectLst/>
                <a:latin typeface="Noto Sans KR"/>
              </a:rPr>
              <a:t> subsample: weak learner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가 학습에 사용하는 데이터 샘플링의 비율 기본값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: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1</a:t>
            </a:r>
          </a:p>
          <a:p>
            <a:pPr algn="l" latinLnBrk="1"/>
            <a:r>
              <a:rPr lang="ko-KR" altLang="en-US" sz="1300" dirty="0">
                <a:solidFill>
                  <a:srgbClr val="333333"/>
                </a:solidFill>
                <a:latin typeface="Noto Sans KR"/>
              </a:rPr>
              <a:t>기본값은</a:t>
            </a:r>
            <a:r>
              <a:rPr lang="ko-KR" altLang="en-US" sz="1300" b="0" i="0" dirty="0">
                <a:solidFill>
                  <a:srgbClr val="333333"/>
                </a:solidFill>
                <a:effectLst/>
                <a:latin typeface="Noto Sans KR"/>
              </a:rPr>
              <a:t> 전체 데이터를 기반으로 학습한다는 의미</a:t>
            </a:r>
            <a:r>
              <a:rPr lang="en-US" altLang="ko-KR" sz="1300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sz="1300" b="0" i="0" dirty="0" err="1">
                <a:solidFill>
                  <a:srgbClr val="333333"/>
                </a:solidFill>
                <a:effectLst/>
                <a:latin typeface="Noto Sans KR"/>
              </a:rPr>
              <a:t>과적합이</a:t>
            </a:r>
            <a:r>
              <a:rPr lang="ko-KR" altLang="en-US" sz="1300" b="0" i="0" dirty="0">
                <a:solidFill>
                  <a:srgbClr val="333333"/>
                </a:solidFill>
                <a:effectLst/>
                <a:latin typeface="Noto Sans KR"/>
              </a:rPr>
              <a:t> 염려되는 경우 </a:t>
            </a:r>
            <a:r>
              <a:rPr lang="en-US" altLang="ko-KR" sz="1300" b="0" i="0" dirty="0">
                <a:solidFill>
                  <a:srgbClr val="333333"/>
                </a:solidFill>
                <a:effectLst/>
                <a:latin typeface="Noto Sans KR"/>
              </a:rPr>
              <a:t>1</a:t>
            </a:r>
            <a:r>
              <a:rPr lang="ko-KR" altLang="en-US" sz="1300" b="0" i="0" dirty="0">
                <a:solidFill>
                  <a:srgbClr val="333333"/>
                </a:solidFill>
                <a:effectLst/>
                <a:latin typeface="Noto Sans KR"/>
              </a:rPr>
              <a:t>보다 작은 값을 설정</a:t>
            </a:r>
            <a:endParaRPr lang="en-US" altLang="ko-KR" sz="1300" b="0" i="0" dirty="0">
              <a:solidFill>
                <a:srgbClr val="333333"/>
              </a:solidFill>
              <a:effectLst/>
              <a:latin typeface="Noto Sans K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99934-461A-3744-A8D6-84522FCC10BA}"/>
              </a:ext>
            </a:extLst>
          </p:cNvPr>
          <p:cNvSpPr txBox="1"/>
          <p:nvPr/>
        </p:nvSpPr>
        <p:spPr>
          <a:xfrm>
            <a:off x="869795" y="5776332"/>
            <a:ext cx="105803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500" dirty="0"/>
              <a:t>그 외에도 </a:t>
            </a:r>
            <a:r>
              <a:rPr kumimoji="1" lang="en-US" altLang="ko-Kore-KR" sz="1500" dirty="0"/>
              <a:t>criterion, </a:t>
            </a:r>
            <a:r>
              <a:rPr kumimoji="1" lang="en-US" altLang="ko-Kore-KR" sz="1500" dirty="0" err="1"/>
              <a:t>min_samples_split</a:t>
            </a:r>
            <a:r>
              <a:rPr kumimoji="1" lang="en-US" altLang="ko-Kore-KR" sz="1500" dirty="0"/>
              <a:t>, </a:t>
            </a:r>
            <a:r>
              <a:rPr kumimoji="1" lang="en-US" altLang="ko-Kore-KR" sz="1500" dirty="0" err="1"/>
              <a:t>min_samples_leaf</a:t>
            </a:r>
            <a:r>
              <a:rPr kumimoji="1" lang="en-US" altLang="ko-Kore-KR" sz="1500" dirty="0"/>
              <a:t>, </a:t>
            </a:r>
            <a:r>
              <a:rPr kumimoji="1" lang="en-US" altLang="ko-Kore-KR" sz="1500" dirty="0" err="1"/>
              <a:t>min_weight_fracion_leaf</a:t>
            </a:r>
            <a:r>
              <a:rPr kumimoji="1" lang="en-US" altLang="ko-Kore-KR" sz="1500" dirty="0"/>
              <a:t>, </a:t>
            </a:r>
            <a:r>
              <a:rPr kumimoji="1" lang="en-US" altLang="ko-Kore-KR" sz="1500" dirty="0" err="1"/>
              <a:t>max_depth</a:t>
            </a:r>
            <a:r>
              <a:rPr kumimoji="1" lang="en-US" altLang="ko-Kore-KR" sz="1500" dirty="0"/>
              <a:t>, </a:t>
            </a:r>
            <a:r>
              <a:rPr kumimoji="1" lang="en-US" altLang="ko-Kore-KR" sz="1500" dirty="0" err="1"/>
              <a:t>max_features</a:t>
            </a:r>
            <a:r>
              <a:rPr kumimoji="1" lang="en-US" altLang="ko-Kore-KR" sz="1500" dirty="0"/>
              <a:t>, </a:t>
            </a:r>
            <a:r>
              <a:rPr kumimoji="1" lang="en-US" altLang="ko-Kore-KR" sz="1500" dirty="0" err="1"/>
              <a:t>warm_start</a:t>
            </a:r>
            <a:r>
              <a:rPr kumimoji="1" lang="en-US" altLang="ko-Kore-KR" sz="1500" dirty="0"/>
              <a:t> </a:t>
            </a:r>
            <a:r>
              <a:rPr kumimoji="1" lang="ko-Kore-KR" altLang="en-US" sz="1500" dirty="0"/>
              <a:t>가 있음</a:t>
            </a:r>
          </a:p>
        </p:txBody>
      </p:sp>
    </p:spTree>
    <p:extLst>
      <p:ext uri="{BB962C8B-B14F-4D97-AF65-F5344CB8AC3E}">
        <p14:creationId xmlns:p14="http://schemas.microsoft.com/office/powerpoint/2010/main" val="13001517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BA6D0-7FA3-D448-BBBA-209C94AA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XGBoost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AF64A5-512A-7443-839B-07649EAE1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What is </a:t>
            </a:r>
            <a:r>
              <a:rPr kumimoji="1" lang="en-US" altLang="ko-KR" dirty="0" err="1"/>
              <a:t>XGBoost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Parallelization of </a:t>
            </a:r>
            <a:r>
              <a:rPr kumimoji="1" lang="en-US" altLang="ko-KR" dirty="0" err="1"/>
              <a:t>XGBoost</a:t>
            </a:r>
            <a:endParaRPr kumimoji="1" lang="en-US" altLang="ko-KR" dirty="0"/>
          </a:p>
          <a:p>
            <a:r>
              <a:rPr kumimoji="1" lang="en-US" altLang="ko-KR" dirty="0"/>
              <a:t>Parameter if </a:t>
            </a:r>
            <a:r>
              <a:rPr kumimoji="1" lang="en-US" altLang="ko-KR" dirty="0" err="1"/>
              <a:t>XGBoost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3670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7853A-5FEC-704A-84CB-FC58DB21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XGBoost</a:t>
            </a:r>
            <a:r>
              <a:rPr kumimoji="1" lang="en-US" altLang="ko-KR" dirty="0"/>
              <a:t> – What is </a:t>
            </a:r>
            <a:r>
              <a:rPr kumimoji="1" lang="en-US" altLang="ko-KR" dirty="0" err="1"/>
              <a:t>XGBoost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D6EE5A-F942-5F4A-AE35-C477CD13343D}"/>
              </a:ext>
            </a:extLst>
          </p:cNvPr>
          <p:cNvGrpSpPr/>
          <p:nvPr/>
        </p:nvGrpSpPr>
        <p:grpSpPr>
          <a:xfrm>
            <a:off x="134312" y="1906621"/>
            <a:ext cx="11219488" cy="4576636"/>
            <a:chOff x="134312" y="1064590"/>
            <a:chExt cx="11644467" cy="5418667"/>
          </a:xfrm>
        </p:grpSpPr>
        <p:sp>
          <p:nvSpPr>
            <p:cNvPr id="5" name="원형 4">
              <a:extLst>
                <a:ext uri="{FF2B5EF4-FFF2-40B4-BE49-F238E27FC236}">
                  <a16:creationId xmlns:a16="http://schemas.microsoft.com/office/drawing/2014/main" id="{C71DD399-89BD-A745-957A-6FA35697216A}"/>
                </a:ext>
              </a:extLst>
            </p:cNvPr>
            <p:cNvSpPr/>
            <p:nvPr/>
          </p:nvSpPr>
          <p:spPr>
            <a:xfrm>
              <a:off x="3740113" y="1524000"/>
              <a:ext cx="4465320" cy="4465320"/>
            </a:xfrm>
            <a:prstGeom prst="pie">
              <a:avLst>
                <a:gd name="adj1" fmla="val 5402839"/>
                <a:gd name="adj2" fmla="val 16200000"/>
              </a:avLst>
            </a:prstGeom>
            <a:solidFill>
              <a:srgbClr val="535A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원형 5">
              <a:extLst>
                <a:ext uri="{FF2B5EF4-FFF2-40B4-BE49-F238E27FC236}">
                  <a16:creationId xmlns:a16="http://schemas.microsoft.com/office/drawing/2014/main" id="{AC56A0D1-FDA8-424E-89A3-144D2B07A32D}"/>
                </a:ext>
              </a:extLst>
            </p:cNvPr>
            <p:cNvSpPr/>
            <p:nvPr/>
          </p:nvSpPr>
          <p:spPr>
            <a:xfrm rot="10800000">
              <a:off x="3732493" y="1524000"/>
              <a:ext cx="4465320" cy="4465320"/>
            </a:xfrm>
            <a:prstGeom prst="pie">
              <a:avLst>
                <a:gd name="adj1" fmla="val 5402839"/>
                <a:gd name="adj2" fmla="val 1620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graphicFrame>
          <p:nvGraphicFramePr>
            <p:cNvPr id="7" name="다이어그램 6">
              <a:extLst>
                <a:ext uri="{FF2B5EF4-FFF2-40B4-BE49-F238E27FC236}">
                  <a16:creationId xmlns:a16="http://schemas.microsoft.com/office/drawing/2014/main" id="{C0FED490-DF90-4D4E-BEC6-DAEA9CF73D6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22793288"/>
                </p:ext>
              </p:extLst>
            </p:nvPr>
          </p:nvGraphicFramePr>
          <p:xfrm>
            <a:off x="1911259" y="1064590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798766-D4AD-CD41-9C4A-AC2BF61EBF52}"/>
                </a:ext>
              </a:extLst>
            </p:cNvPr>
            <p:cNvSpPr txBox="1"/>
            <p:nvPr/>
          </p:nvSpPr>
          <p:spPr>
            <a:xfrm>
              <a:off x="5345719" y="3524577"/>
              <a:ext cx="1306768" cy="464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2400" b="1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XGBoost</a:t>
              </a:r>
              <a:endParaRPr lang="en-US" altLang="ko-KR" sz="2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E9C98B-569D-8047-BF3F-19C823BB75E3}"/>
                </a:ext>
              </a:extLst>
            </p:cNvPr>
            <p:cNvSpPr txBox="1"/>
            <p:nvPr/>
          </p:nvSpPr>
          <p:spPr>
            <a:xfrm>
              <a:off x="4326666" y="2648541"/>
              <a:ext cx="14273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ore-KR" b="1" dirty="0"/>
                <a:t>System Optimization</a:t>
              </a:r>
              <a:endParaRPr kumimoji="1" lang="ko-Kore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FF01B6-D8E7-5C4A-9FF3-621F6DC89F02}"/>
                </a:ext>
              </a:extLst>
            </p:cNvPr>
            <p:cNvSpPr txBox="1"/>
            <p:nvPr/>
          </p:nvSpPr>
          <p:spPr>
            <a:xfrm>
              <a:off x="6290545" y="2648540"/>
              <a:ext cx="15883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ko-Kore-KR" b="1" dirty="0"/>
                <a:t>Algorithmic </a:t>
              </a:r>
            </a:p>
            <a:p>
              <a:r>
                <a:rPr lang="en" altLang="ko-Kore-KR" b="1" dirty="0"/>
                <a:t>Enhancements</a:t>
              </a:r>
              <a:endParaRPr kumimoji="1" lang="ko-Kore-KR" altLang="en-US" dirty="0"/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3D92A7FF-E238-3641-91FC-4FD29DFDF213}"/>
                </a:ext>
              </a:extLst>
            </p:cNvPr>
            <p:cNvSpPr/>
            <p:nvPr/>
          </p:nvSpPr>
          <p:spPr>
            <a:xfrm>
              <a:off x="1009125" y="1535652"/>
              <a:ext cx="2651760" cy="6400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300" dirty="0">
                  <a:solidFill>
                    <a:schemeClr val="tx1"/>
                  </a:solidFill>
                </a:rPr>
                <a:t>병렬처리를 통한 속도 향상</a:t>
              </a: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2339C131-D72F-D849-8681-E8AE15F1EE5C}"/>
                </a:ext>
              </a:extLst>
            </p:cNvPr>
            <p:cNvSpPr/>
            <p:nvPr/>
          </p:nvSpPr>
          <p:spPr>
            <a:xfrm>
              <a:off x="134312" y="3462039"/>
              <a:ext cx="2651760" cy="6400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</a:rPr>
                <a:t>‘</a:t>
              </a:r>
              <a:r>
                <a:rPr lang="en" altLang="ko-Kore-KR" sz="1300" b="1" dirty="0">
                  <a:solidFill>
                    <a:schemeClr val="tx1"/>
                  </a:solidFill>
                </a:rPr>
                <a:t>depth-first</a:t>
              </a:r>
              <a:r>
                <a:rPr lang="en-US" altLang="ko-KR" sz="1300" b="1" dirty="0">
                  <a:solidFill>
                    <a:schemeClr val="tx1"/>
                  </a:solidFill>
                </a:rPr>
                <a:t>’ </a:t>
              </a:r>
              <a:r>
                <a:rPr lang="en" altLang="ko-Kore-KR" sz="1300" dirty="0">
                  <a:solidFill>
                    <a:schemeClr val="tx1"/>
                  </a:solidFill>
                </a:rPr>
                <a:t> </a:t>
              </a:r>
              <a:r>
                <a:rPr lang="ko-KR" altLang="en-US" sz="1300" dirty="0">
                  <a:solidFill>
                    <a:schemeClr val="tx1"/>
                  </a:solidFill>
                </a:rPr>
                <a:t>방식으로 </a:t>
              </a:r>
              <a:endParaRPr lang="en-US" altLang="ko-KR" sz="13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계산상의 이득</a:t>
              </a:r>
              <a:endParaRPr kumimoji="1" lang="ko-Kore-KR" alt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1AE5FD2B-8193-AF47-A13C-BCDC42EE9EA6}"/>
                </a:ext>
              </a:extLst>
            </p:cNvPr>
            <p:cNvSpPr/>
            <p:nvPr/>
          </p:nvSpPr>
          <p:spPr>
            <a:xfrm>
              <a:off x="1073112" y="5372114"/>
              <a:ext cx="2651760" cy="6400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ko-Kore-KR" sz="1300" dirty="0">
                  <a:solidFill>
                    <a:schemeClr val="tx1"/>
                  </a:solidFill>
                </a:rPr>
                <a:t>internal buffer</a:t>
              </a:r>
              <a:r>
                <a:rPr lang="ko-KR" altLang="en-US" sz="1300" dirty="0">
                  <a:solidFill>
                    <a:schemeClr val="tx1"/>
                  </a:solidFill>
                </a:rPr>
                <a:t>에 각 스레드를 할당</a:t>
              </a:r>
              <a:endParaRPr kumimoji="1" lang="ko-Kore-KR" alt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7E54D7DA-290E-0741-8721-3A045BC825FE}"/>
                </a:ext>
              </a:extLst>
            </p:cNvPr>
            <p:cNvSpPr/>
            <p:nvPr/>
          </p:nvSpPr>
          <p:spPr>
            <a:xfrm>
              <a:off x="8275739" y="1524000"/>
              <a:ext cx="2651760" cy="6400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ko-Kore-KR" sz="1300" dirty="0">
                  <a:solidFill>
                    <a:schemeClr val="tx1"/>
                  </a:solidFill>
                </a:rPr>
                <a:t>Training loss</a:t>
              </a:r>
              <a:r>
                <a:rPr lang="ko-KR" altLang="en-US" sz="1300" dirty="0">
                  <a:solidFill>
                    <a:schemeClr val="tx1"/>
                  </a:solidFill>
                </a:rPr>
                <a:t>에 따라 최상의 </a:t>
              </a:r>
              <a:r>
                <a:rPr lang="ko-KR" altLang="en-US" sz="1300" dirty="0" err="1">
                  <a:solidFill>
                    <a:schemeClr val="tx1"/>
                  </a:solidFill>
                </a:rPr>
                <a:t>결측값을</a:t>
              </a:r>
              <a:r>
                <a:rPr lang="ko-KR" altLang="en-US" sz="1300" dirty="0">
                  <a:solidFill>
                    <a:schemeClr val="tx1"/>
                  </a:solidFill>
                </a:rPr>
                <a:t> 자동으로 학습</a:t>
              </a:r>
              <a:endParaRPr kumimoji="1" lang="ko-Kore-KR" alt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11EE8020-0657-C148-91B5-1987DF4AAD88}"/>
                </a:ext>
              </a:extLst>
            </p:cNvPr>
            <p:cNvSpPr/>
            <p:nvPr/>
          </p:nvSpPr>
          <p:spPr>
            <a:xfrm>
              <a:off x="9127019" y="3453883"/>
              <a:ext cx="2651760" cy="6400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ko-Kore-KR" sz="1300" dirty="0">
                  <a:solidFill>
                    <a:schemeClr val="tx1"/>
                  </a:solidFill>
                </a:rPr>
                <a:t>Overfitting </a:t>
              </a:r>
              <a:r>
                <a:rPr lang="ko-Kore-KR" altLang="en-US" sz="1300" dirty="0">
                  <a:solidFill>
                    <a:schemeClr val="tx1"/>
                  </a:solidFill>
                </a:rPr>
                <a:t>방지</a:t>
              </a:r>
              <a:endParaRPr kumimoji="1" lang="ko-Kore-KR" alt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EEB2A113-4A3D-C649-9FB2-FDB38ABABAF9}"/>
                </a:ext>
              </a:extLst>
            </p:cNvPr>
            <p:cNvSpPr/>
            <p:nvPr/>
          </p:nvSpPr>
          <p:spPr>
            <a:xfrm>
              <a:off x="8202618" y="5372114"/>
              <a:ext cx="2651760" cy="6400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ko-Kore-KR" sz="1300" dirty="0">
                  <a:solidFill>
                    <a:schemeClr val="tx1"/>
                  </a:solidFill>
                </a:rPr>
                <a:t>"distributed weighted </a:t>
              </a:r>
              <a:r>
                <a:rPr lang="en" altLang="ko-Kore-KR" sz="1300" dirty="0" err="1">
                  <a:solidFill>
                    <a:schemeClr val="tx1"/>
                  </a:solidFill>
                </a:rPr>
                <a:t>Quatile</a:t>
              </a:r>
              <a:r>
                <a:rPr lang="en" altLang="ko-Kore-KR" sz="1300" dirty="0">
                  <a:solidFill>
                    <a:schemeClr val="tx1"/>
                  </a:solidFill>
                </a:rPr>
                <a:t> sketch" </a:t>
              </a:r>
              <a:r>
                <a:rPr lang="ko-KR" altLang="en-US" sz="1300" dirty="0">
                  <a:solidFill>
                    <a:schemeClr val="tx1"/>
                  </a:solidFill>
                </a:rPr>
                <a:t>알고리즘을 사용하여 최적의 분기점을 효율적</a:t>
              </a:r>
              <a:r>
                <a:rPr lang="en-US" altLang="ko-KR" sz="1300" dirty="0">
                  <a:solidFill>
                    <a:schemeClr val="tx1"/>
                  </a:solidFill>
                </a:rPr>
                <a:t> </a:t>
              </a:r>
              <a:r>
                <a:rPr lang="ko-KR" altLang="en-US" sz="1300" dirty="0">
                  <a:solidFill>
                    <a:schemeClr val="tx1"/>
                  </a:solidFill>
                </a:rPr>
                <a:t>발견</a:t>
              </a:r>
              <a:endParaRPr kumimoji="1" lang="ko-Kore-KR" altLang="en-US" sz="13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81788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750F6-08D3-FE49-A260-601BC9B71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XGBoost</a:t>
            </a:r>
            <a:r>
              <a:rPr kumimoji="1" lang="en-US" altLang="ko-KR" dirty="0"/>
              <a:t> – Parallelization of </a:t>
            </a:r>
            <a:r>
              <a:rPr kumimoji="1" lang="en-US" altLang="ko-KR" dirty="0" err="1"/>
              <a:t>XGBoost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372B7-F0EE-E240-8FE3-0CA3CF1B5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Sequential Decision Tree Building</a:t>
            </a:r>
          </a:p>
          <a:p>
            <a:r>
              <a:rPr kumimoji="1" lang="en-US" altLang="ko-KR" dirty="0"/>
              <a:t>Input : target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M</a:t>
            </a:r>
            <a:r>
              <a:rPr kumimoji="1" lang="ko-KR" altLang="en-US" dirty="0"/>
              <a:t>개의 변수를 가진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데이터</a:t>
            </a:r>
            <a:endParaRPr kumimoji="1" lang="en-US" altLang="ko-KR" dirty="0"/>
          </a:p>
          <a:p>
            <a:r>
              <a:rPr kumimoji="1" lang="en-US" altLang="ko-KR" dirty="0"/>
              <a:t>Output : fit</a:t>
            </a:r>
            <a:r>
              <a:rPr kumimoji="1" lang="ko-KR" altLang="en-US" dirty="0"/>
              <a:t>된 </a:t>
            </a:r>
            <a:r>
              <a:rPr kumimoji="1" lang="ko-KR" altLang="en-US" dirty="0" err="1"/>
              <a:t>결정틀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984251A-7B64-5E4A-BB8B-AF9B585F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5690319" cy="248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9453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750F6-08D3-FE49-A260-601BC9B71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XGBoost</a:t>
            </a:r>
            <a:r>
              <a:rPr kumimoji="1" lang="en-US" altLang="ko-KR" dirty="0"/>
              <a:t> – Parallelization of </a:t>
            </a:r>
            <a:r>
              <a:rPr kumimoji="1" lang="en-US" altLang="ko-KR" dirty="0" err="1"/>
              <a:t>XGBoost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372B7-F0EE-E240-8FE3-0CA3CF1B5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레벨에서 </a:t>
            </a:r>
            <a:r>
              <a:rPr kumimoji="1" lang="en-US" altLang="ko-KR" dirty="0"/>
              <a:t>node</a:t>
            </a:r>
            <a:r>
              <a:rPr kumimoji="1" lang="ko-KR" altLang="en-US" dirty="0"/>
              <a:t>에 </a:t>
            </a:r>
            <a:r>
              <a:rPr kumimoji="1" lang="en-US" altLang="ko-KR" dirty="0" err="1"/>
              <a:t>cpu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할당하여 </a:t>
            </a:r>
            <a:r>
              <a:rPr kumimoji="1" lang="en-US" altLang="ko-KR" dirty="0"/>
              <a:t>node building</a:t>
            </a:r>
            <a:r>
              <a:rPr kumimoji="1" lang="ko-KR" altLang="en-US" dirty="0"/>
              <a:t>을 병렬화 시키는 방법</a:t>
            </a:r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Workload </a:t>
            </a:r>
            <a:r>
              <a:rPr kumimoji="1" lang="en-US" altLang="ko-KR" dirty="0" err="1"/>
              <a:t>Imblanced</a:t>
            </a:r>
            <a:r>
              <a:rPr kumimoji="1" lang="en-US" altLang="ko-KR" dirty="0"/>
              <a:t> Issue -&gt; </a:t>
            </a:r>
            <a:r>
              <a:rPr kumimoji="1" lang="ko-KR" altLang="en-US" dirty="0"/>
              <a:t>트리의 균형이 깨짐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F6C2EC-7883-0A4F-A07F-CFBA7B7B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663" y="3579779"/>
            <a:ext cx="3349725" cy="259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319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C1CA15-23A8-FC4D-A591-E451D1224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XGBoost</a:t>
            </a:r>
            <a:r>
              <a:rPr kumimoji="1" lang="en-US" altLang="ko-KR" dirty="0"/>
              <a:t> – Parallelization of </a:t>
            </a:r>
            <a:r>
              <a:rPr kumimoji="1" lang="en-US" altLang="ko-KR" dirty="0" err="1"/>
              <a:t>XGBoost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C62B51-A4B8-E44E-B5D5-BC126D3EC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node</a:t>
            </a:r>
            <a:r>
              <a:rPr lang="ko-KR" altLang="en-US" dirty="0"/>
              <a:t>의 </a:t>
            </a:r>
            <a:r>
              <a:rPr lang="en" altLang="ko-Kore-KR" dirty="0"/>
              <a:t>split finding</a:t>
            </a:r>
            <a:r>
              <a:rPr lang="ko-KR" altLang="en-US" dirty="0"/>
              <a:t>을 병렬처리하는 것으로 </a:t>
            </a:r>
            <a:r>
              <a:rPr lang="en-US" altLang="ko-KR" dirty="0"/>
              <a:t>node </a:t>
            </a:r>
            <a:r>
              <a:rPr lang="ko-KR" altLang="en-US" dirty="0"/>
              <a:t>별로 </a:t>
            </a:r>
            <a:r>
              <a:rPr lang="en" altLang="ko-Kore-KR" dirty="0"/>
              <a:t>feature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" altLang="ko-Kore-KR" dirty="0"/>
              <a:t>sorting </a:t>
            </a:r>
            <a:r>
              <a:rPr lang="ko-KR" altLang="en-US" dirty="0"/>
              <a:t>한 담에 가장 엔트로피가 낮아지는 지점을 계산을 해야하는데 여기서 </a:t>
            </a:r>
            <a:r>
              <a:rPr lang="en" altLang="ko-Kore-KR" dirty="0"/>
              <a:t>sorting</a:t>
            </a:r>
            <a:r>
              <a:rPr lang="ko-KR" altLang="en-US" dirty="0"/>
              <a:t>을 병렬처리하는 방법</a:t>
            </a:r>
            <a:endParaRPr kumimoji="1" lang="en-US" altLang="ko-Kore-KR" dirty="0"/>
          </a:p>
          <a:p>
            <a:r>
              <a:rPr lang="en" altLang="ko-Kore-KR" dirty="0"/>
              <a:t>small node</a:t>
            </a:r>
            <a:r>
              <a:rPr lang="ko-KR" altLang="en-US" dirty="0"/>
              <a:t>에 </a:t>
            </a:r>
            <a:r>
              <a:rPr lang="en" altLang="ko-Kore-KR" dirty="0"/>
              <a:t>too much overhead</a:t>
            </a:r>
            <a:r>
              <a:rPr lang="ko-KR" altLang="en-US" dirty="0" err="1"/>
              <a:t>를</a:t>
            </a:r>
            <a:r>
              <a:rPr lang="ko-KR" altLang="en-US" dirty="0"/>
              <a:t> 초래하는 문제</a:t>
            </a:r>
            <a:r>
              <a:rPr lang="en-US" altLang="ko-KR" dirty="0"/>
              <a:t>(</a:t>
            </a:r>
            <a:r>
              <a:rPr lang="ko-KR" altLang="en-US" dirty="0" err="1"/>
              <a:t>쓸모없는</a:t>
            </a:r>
            <a:r>
              <a:rPr lang="ko-KR" altLang="en-US" dirty="0"/>
              <a:t> 투자가 늘어남</a:t>
            </a:r>
            <a:r>
              <a:rPr lang="en-US" altLang="ko-KR" dirty="0"/>
              <a:t>)</a:t>
            </a:r>
            <a:endParaRPr kumimoji="1" lang="ko-Kore-KR" altLang="en-US"/>
          </a:p>
          <a:p>
            <a:endParaRPr kumimoji="1"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E0E2E3E-01D8-E341-8822-617A7C406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77934"/>
            <a:ext cx="4661704" cy="122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6452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750F6-08D3-FE49-A260-601BC9B71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XGBoost</a:t>
            </a:r>
            <a:r>
              <a:rPr kumimoji="1" lang="en-US" altLang="ko-KR" dirty="0"/>
              <a:t> – Parallelization of </a:t>
            </a:r>
            <a:r>
              <a:rPr kumimoji="1" lang="en-US" altLang="ko-KR" dirty="0" err="1"/>
              <a:t>XGBoost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372B7-F0EE-E240-8FE3-0CA3CF1B5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052"/>
            <a:ext cx="10515600" cy="4931823"/>
          </a:xfrm>
        </p:spPr>
        <p:txBody>
          <a:bodyPr>
            <a:normAutofit/>
          </a:bodyPr>
          <a:lstStyle/>
          <a:p>
            <a:r>
              <a:rPr lang="en" altLang="ko-Kore-KR" b="0" i="0" dirty="0">
                <a:solidFill>
                  <a:srgbClr val="000000"/>
                </a:solidFill>
                <a:effectLst/>
              </a:rPr>
              <a:t>split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한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node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에서 </a:t>
            </a:r>
            <a:r>
              <a:rPr lang="en" altLang="ko-Kore-KR" b="0" i="0" dirty="0">
                <a:solidFill>
                  <a:srgbClr val="000000"/>
                </a:solidFill>
                <a:effectLst/>
              </a:rPr>
              <a:t>sorting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하는게 아니라 처음부터 </a:t>
            </a:r>
            <a:r>
              <a:rPr lang="en" altLang="ko-Kore-KR" b="0" i="0" dirty="0">
                <a:solidFill>
                  <a:srgbClr val="000000"/>
                </a:solidFill>
                <a:effectLst/>
              </a:rPr>
              <a:t>feature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를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" altLang="ko-Kore-KR" b="0" i="0" dirty="0">
                <a:solidFill>
                  <a:srgbClr val="000000"/>
                </a:solidFill>
                <a:effectLst/>
              </a:rPr>
              <a:t>sorting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을 대충한 다음에 추후 필요할 때마다 </a:t>
            </a:r>
            <a:r>
              <a:rPr lang="en" altLang="ko-Kore-KR" b="0" i="0" dirty="0">
                <a:solidFill>
                  <a:srgbClr val="000000"/>
                </a:solidFill>
                <a:effectLst/>
              </a:rPr>
              <a:t>leaf </a:t>
            </a:r>
            <a:r>
              <a:rPr lang="en-US" altLang="ko-Kore-KR" dirty="0">
                <a:solidFill>
                  <a:srgbClr val="000000"/>
                </a:solidFill>
              </a:rPr>
              <a:t>node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에서 </a:t>
            </a:r>
            <a:r>
              <a:rPr lang="en" altLang="ko-Kore-KR" b="0" i="0" dirty="0">
                <a:solidFill>
                  <a:srgbClr val="000000"/>
                </a:solidFill>
                <a:effectLst/>
              </a:rPr>
              <a:t>sorting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을 진행</a:t>
            </a:r>
            <a:endParaRPr lang="en-US" altLang="ko-KR" dirty="0">
              <a:solidFill>
                <a:srgbClr val="000000"/>
              </a:solidFill>
            </a:endParaRPr>
          </a:p>
          <a:p>
            <a:r>
              <a:rPr lang="en-US" altLang="ko-KR" dirty="0"/>
              <a:t>1. </a:t>
            </a:r>
            <a:r>
              <a:rPr lang="en-US" altLang="ko-Kore-KR" dirty="0"/>
              <a:t>t</a:t>
            </a:r>
            <a:r>
              <a:rPr lang="en" altLang="ko-Kore-KR" dirty="0"/>
              <a:t>he number of instances for each feature is the same, the workload for different jobs is the same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</a:t>
            </a:r>
            <a:endParaRPr lang="en-US" altLang="ko-KR" b="0" i="0" dirty="0">
              <a:solidFill>
                <a:srgbClr val="000000"/>
              </a:solidFill>
              <a:effectLst/>
            </a:endParaRPr>
          </a:p>
          <a:p>
            <a:r>
              <a:rPr lang="en-US" altLang="ko-KR" dirty="0"/>
              <a:t>2. </a:t>
            </a:r>
            <a:r>
              <a:rPr lang="en" altLang="ko-Kore-KR" dirty="0"/>
              <a:t>parallelize split finding at the whole level rather than a single node</a:t>
            </a:r>
            <a:endParaRPr lang="ko-Kore-KR" altLang="en-US"/>
          </a:p>
          <a:p>
            <a:endParaRPr kumimoji="1"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98DE333-66A1-0549-9BD3-F220A6F99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55919"/>
            <a:ext cx="4936428" cy="149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4058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750F6-08D3-FE49-A260-601BC9B71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XGBoost</a:t>
            </a:r>
            <a:r>
              <a:rPr kumimoji="1" lang="en-US" altLang="ko-KR" dirty="0"/>
              <a:t> – Parameter of </a:t>
            </a:r>
            <a:r>
              <a:rPr kumimoji="1" lang="en-US" altLang="ko-KR" dirty="0" err="1"/>
              <a:t>XGBoost</a:t>
            </a:r>
            <a:endParaRPr kumimoji="1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23B856-F05D-5A44-BFF3-CF5FA512E3E4}"/>
              </a:ext>
            </a:extLst>
          </p:cNvPr>
          <p:cNvGrpSpPr/>
          <p:nvPr/>
        </p:nvGrpSpPr>
        <p:grpSpPr>
          <a:xfrm>
            <a:off x="772761" y="2023353"/>
            <a:ext cx="10200039" cy="3487245"/>
            <a:chOff x="772761" y="2107767"/>
            <a:chExt cx="11364583" cy="3402831"/>
          </a:xfrm>
        </p:grpSpPr>
        <p:cxnSp>
          <p:nvCxnSpPr>
            <p:cNvPr id="5" name="직선 연결선 157">
              <a:extLst>
                <a:ext uri="{FF2B5EF4-FFF2-40B4-BE49-F238E27FC236}">
                  <a16:creationId xmlns:a16="http://schemas.microsoft.com/office/drawing/2014/main" id="{68CA05C2-2178-894F-B2E8-1BF6F329190A}"/>
                </a:ext>
              </a:extLst>
            </p:cNvPr>
            <p:cNvCxnSpPr>
              <a:cxnSpLocks/>
            </p:cNvCxnSpPr>
            <p:nvPr/>
          </p:nvCxnSpPr>
          <p:spPr>
            <a:xfrm>
              <a:off x="883141" y="3920943"/>
              <a:ext cx="1145684" cy="0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691422-A976-BA41-8035-AE329544846B}"/>
                </a:ext>
              </a:extLst>
            </p:cNvPr>
            <p:cNvSpPr txBox="1"/>
            <p:nvPr/>
          </p:nvSpPr>
          <p:spPr>
            <a:xfrm>
              <a:off x="777388" y="3982012"/>
              <a:ext cx="1217000" cy="278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ore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하이퍼파라미터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7" name="직선 연결선 170">
              <a:extLst>
                <a:ext uri="{FF2B5EF4-FFF2-40B4-BE49-F238E27FC236}">
                  <a16:creationId xmlns:a16="http://schemas.microsoft.com/office/drawing/2014/main" id="{23DFFFA8-CDED-F34E-A12F-29C939981C12}"/>
                </a:ext>
              </a:extLst>
            </p:cNvPr>
            <p:cNvCxnSpPr>
              <a:cxnSpLocks/>
            </p:cNvCxnSpPr>
            <p:nvPr/>
          </p:nvCxnSpPr>
          <p:spPr>
            <a:xfrm>
              <a:off x="878514" y="2107769"/>
              <a:ext cx="1145684" cy="0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C715B6-CDDB-864F-A1C4-5F61105F4600}"/>
                </a:ext>
              </a:extLst>
            </p:cNvPr>
            <p:cNvSpPr txBox="1"/>
            <p:nvPr/>
          </p:nvSpPr>
          <p:spPr>
            <a:xfrm>
              <a:off x="772761" y="2168838"/>
              <a:ext cx="479618" cy="278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ore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문제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CA45B8-A713-1049-8B1A-ACB6C6D98E81}"/>
                </a:ext>
              </a:extLst>
            </p:cNvPr>
            <p:cNvSpPr/>
            <p:nvPr/>
          </p:nvSpPr>
          <p:spPr>
            <a:xfrm>
              <a:off x="2642402" y="2107769"/>
              <a:ext cx="5129022" cy="1143534"/>
            </a:xfrm>
            <a:prstGeom prst="rect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A1537B-25B5-8D4B-B832-5B8F41EC93B0}"/>
                </a:ext>
              </a:extLst>
            </p:cNvPr>
            <p:cNvSpPr txBox="1"/>
            <p:nvPr/>
          </p:nvSpPr>
          <p:spPr>
            <a:xfrm>
              <a:off x="4378278" y="2478453"/>
              <a:ext cx="1667054" cy="402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과적합</a:t>
              </a:r>
              <a:endPara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FCE7B1F-D808-8441-90C5-4519B3F763A5}"/>
                </a:ext>
              </a:extLst>
            </p:cNvPr>
            <p:cNvGrpSpPr/>
            <p:nvPr/>
          </p:nvGrpSpPr>
          <p:grpSpPr>
            <a:xfrm>
              <a:off x="3041291" y="3665096"/>
              <a:ext cx="72419" cy="35179"/>
              <a:chOff x="7797901" y="4148138"/>
              <a:chExt cx="148330" cy="75410"/>
            </a:xfrm>
          </p:grpSpPr>
          <p:cxnSp>
            <p:nvCxnSpPr>
              <p:cNvPr id="67" name="직선 연결선 102">
                <a:extLst>
                  <a:ext uri="{FF2B5EF4-FFF2-40B4-BE49-F238E27FC236}">
                    <a16:creationId xmlns:a16="http://schemas.microsoft.com/office/drawing/2014/main" id="{E91F44D4-26A4-A54C-9940-4ECD72C6DB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105">
                <a:extLst>
                  <a:ext uri="{FF2B5EF4-FFF2-40B4-BE49-F238E27FC236}">
                    <a16:creationId xmlns:a16="http://schemas.microsoft.com/office/drawing/2014/main" id="{8071CA18-E973-1249-B0F7-CF889EF41C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84B0C23-3D32-394E-A3C4-8D143B35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2402" y="3920943"/>
              <a:ext cx="870196" cy="590384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65A3B20-6740-8344-82D9-223C84BA77D9}"/>
                </a:ext>
              </a:extLst>
            </p:cNvPr>
            <p:cNvGrpSpPr/>
            <p:nvPr/>
          </p:nvGrpSpPr>
          <p:grpSpPr>
            <a:xfrm>
              <a:off x="4104930" y="3665096"/>
              <a:ext cx="72419" cy="35179"/>
              <a:chOff x="7797901" y="4148138"/>
              <a:chExt cx="148330" cy="75410"/>
            </a:xfrm>
          </p:grpSpPr>
          <p:cxnSp>
            <p:nvCxnSpPr>
              <p:cNvPr id="65" name="직선 연결선 111">
                <a:extLst>
                  <a:ext uri="{FF2B5EF4-FFF2-40B4-BE49-F238E27FC236}">
                    <a16:creationId xmlns:a16="http://schemas.microsoft.com/office/drawing/2014/main" id="{977A48E8-B68A-5B41-8CE2-69F09158B9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112">
                <a:extLst>
                  <a:ext uri="{FF2B5EF4-FFF2-40B4-BE49-F238E27FC236}">
                    <a16:creationId xmlns:a16="http://schemas.microsoft.com/office/drawing/2014/main" id="{0932724A-0C3A-CC46-B8AA-F293673120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308FDEB-869C-8E4A-9302-788D125BC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6042" y="3920943"/>
              <a:ext cx="870196" cy="590384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7462C6B-FCCC-0B47-B600-6F1C9DD64643}"/>
                </a:ext>
              </a:extLst>
            </p:cNvPr>
            <p:cNvGrpSpPr/>
            <p:nvPr/>
          </p:nvGrpSpPr>
          <p:grpSpPr>
            <a:xfrm>
              <a:off x="5168571" y="3665096"/>
              <a:ext cx="72419" cy="35179"/>
              <a:chOff x="7797901" y="4148138"/>
              <a:chExt cx="148330" cy="75410"/>
            </a:xfrm>
          </p:grpSpPr>
          <p:cxnSp>
            <p:nvCxnSpPr>
              <p:cNvPr id="63" name="직선 연결선 114">
                <a:extLst>
                  <a:ext uri="{FF2B5EF4-FFF2-40B4-BE49-F238E27FC236}">
                    <a16:creationId xmlns:a16="http://schemas.microsoft.com/office/drawing/2014/main" id="{8213E34E-D556-254D-9730-A3B06A8BEC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115">
                <a:extLst>
                  <a:ext uri="{FF2B5EF4-FFF2-40B4-BE49-F238E27FC236}">
                    <a16:creationId xmlns:a16="http://schemas.microsoft.com/office/drawing/2014/main" id="{1522EC06-24EB-1A48-9A77-0E920FA14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2EA5730-04BF-EC48-B552-23910ED2E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9682" y="3920943"/>
              <a:ext cx="870196" cy="590384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5AD4DBA-5639-AF4E-A765-3B78DD791B8F}"/>
                </a:ext>
              </a:extLst>
            </p:cNvPr>
            <p:cNvGrpSpPr/>
            <p:nvPr/>
          </p:nvGrpSpPr>
          <p:grpSpPr>
            <a:xfrm>
              <a:off x="6232211" y="3665096"/>
              <a:ext cx="72419" cy="35179"/>
              <a:chOff x="7797901" y="4148138"/>
              <a:chExt cx="148330" cy="75410"/>
            </a:xfrm>
          </p:grpSpPr>
          <p:cxnSp>
            <p:nvCxnSpPr>
              <p:cNvPr id="61" name="직선 연결선 117">
                <a:extLst>
                  <a:ext uri="{FF2B5EF4-FFF2-40B4-BE49-F238E27FC236}">
                    <a16:creationId xmlns:a16="http://schemas.microsoft.com/office/drawing/2014/main" id="{89FE226D-03FB-8F45-BB5E-CAAC49559F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118">
                <a:extLst>
                  <a:ext uri="{FF2B5EF4-FFF2-40B4-BE49-F238E27FC236}">
                    <a16:creationId xmlns:a16="http://schemas.microsoft.com/office/drawing/2014/main" id="{8BF4388C-0155-A44A-B65E-038D804975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1FB32F3-B5C1-D442-AA59-278D39634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3322" y="3920943"/>
              <a:ext cx="870196" cy="590384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D93200C-C25C-8845-9D71-F15C63102A14}"/>
                </a:ext>
              </a:extLst>
            </p:cNvPr>
            <p:cNvGrpSpPr/>
            <p:nvPr/>
          </p:nvGrpSpPr>
          <p:grpSpPr>
            <a:xfrm>
              <a:off x="7295851" y="3665096"/>
              <a:ext cx="72419" cy="35179"/>
              <a:chOff x="7797901" y="4148138"/>
              <a:chExt cx="148330" cy="75410"/>
            </a:xfrm>
          </p:grpSpPr>
          <p:cxnSp>
            <p:nvCxnSpPr>
              <p:cNvPr id="59" name="직선 연결선 120">
                <a:extLst>
                  <a:ext uri="{FF2B5EF4-FFF2-40B4-BE49-F238E27FC236}">
                    <a16:creationId xmlns:a16="http://schemas.microsoft.com/office/drawing/2014/main" id="{2BEABFB4-B734-1142-930C-B009DFD9C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121">
                <a:extLst>
                  <a:ext uri="{FF2B5EF4-FFF2-40B4-BE49-F238E27FC236}">
                    <a16:creationId xmlns:a16="http://schemas.microsoft.com/office/drawing/2014/main" id="{8B2AD7E2-5C34-3E48-A16E-A278FB4012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9377909-6BA7-2A4A-9BAD-920B1800F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6962" y="3920943"/>
              <a:ext cx="870196" cy="59038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54370E-DF9D-9A47-8806-264F0D243F4B}"/>
                </a:ext>
              </a:extLst>
            </p:cNvPr>
            <p:cNvSpPr txBox="1"/>
            <p:nvPr/>
          </p:nvSpPr>
          <p:spPr>
            <a:xfrm>
              <a:off x="2637334" y="4051475"/>
              <a:ext cx="874466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max_depth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3E32D3-A05F-9546-AFA0-B323FE640E6F}"/>
                </a:ext>
              </a:extLst>
            </p:cNvPr>
            <p:cNvSpPr txBox="1"/>
            <p:nvPr/>
          </p:nvSpPr>
          <p:spPr>
            <a:xfrm>
              <a:off x="3705244" y="4051475"/>
              <a:ext cx="871796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min_child_weight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2C3EF8-8669-DF43-9730-D9D5C3F41C34}"/>
                </a:ext>
              </a:extLst>
            </p:cNvPr>
            <p:cNvSpPr txBox="1"/>
            <p:nvPr/>
          </p:nvSpPr>
          <p:spPr>
            <a:xfrm>
              <a:off x="4765416" y="4051475"/>
              <a:ext cx="874462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gamma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F03050-F085-EB43-BD7A-BF0F963D3990}"/>
                </a:ext>
              </a:extLst>
            </p:cNvPr>
            <p:cNvSpPr txBox="1"/>
            <p:nvPr/>
          </p:nvSpPr>
          <p:spPr>
            <a:xfrm>
              <a:off x="5828254" y="4051475"/>
              <a:ext cx="870196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subsample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1B5DB1-DF0B-3843-A53E-D92CC8943404}"/>
                </a:ext>
              </a:extLst>
            </p:cNvPr>
            <p:cNvSpPr txBox="1"/>
            <p:nvPr/>
          </p:nvSpPr>
          <p:spPr>
            <a:xfrm>
              <a:off x="6892695" y="4051475"/>
              <a:ext cx="878728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colsample_bytree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6" name="오른쪽 중괄호[R] 25">
              <a:extLst>
                <a:ext uri="{FF2B5EF4-FFF2-40B4-BE49-F238E27FC236}">
                  <a16:creationId xmlns:a16="http://schemas.microsoft.com/office/drawing/2014/main" id="{E7AA801E-08F8-CB43-90CA-79B35A50BE52}"/>
                </a:ext>
              </a:extLst>
            </p:cNvPr>
            <p:cNvSpPr/>
            <p:nvPr/>
          </p:nvSpPr>
          <p:spPr>
            <a:xfrm rot="5400000">
              <a:off x="3907279" y="3647158"/>
              <a:ext cx="395302" cy="2212608"/>
            </a:xfrm>
            <a:prstGeom prst="rightBrac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sz="800"/>
            </a:p>
          </p:txBody>
        </p:sp>
        <p:sp>
          <p:nvSpPr>
            <p:cNvPr id="27" name="오른쪽 중괄호[R] 26">
              <a:extLst>
                <a:ext uri="{FF2B5EF4-FFF2-40B4-BE49-F238E27FC236}">
                  <a16:creationId xmlns:a16="http://schemas.microsoft.com/office/drawing/2014/main" id="{EEAC4C89-1385-E544-A51B-14D49568AB8B}"/>
                </a:ext>
              </a:extLst>
            </p:cNvPr>
            <p:cNvSpPr/>
            <p:nvPr/>
          </p:nvSpPr>
          <p:spPr>
            <a:xfrm rot="5400000">
              <a:off x="6514724" y="4069810"/>
              <a:ext cx="395302" cy="1367306"/>
            </a:xfrm>
            <a:prstGeom prst="rightBrac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sz="8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D26766-1C3D-1140-9BD4-E2D9A534BFD2}"/>
                </a:ext>
              </a:extLst>
            </p:cNvPr>
            <p:cNvSpPr txBox="1"/>
            <p:nvPr/>
          </p:nvSpPr>
          <p:spPr>
            <a:xfrm>
              <a:off x="3777651" y="5044644"/>
              <a:ext cx="6545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복잡성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F405DC-D90C-974E-BC8F-FFA19AAC48ED}"/>
                </a:ext>
              </a:extLst>
            </p:cNvPr>
            <p:cNvSpPr txBox="1"/>
            <p:nvPr/>
          </p:nvSpPr>
          <p:spPr>
            <a:xfrm>
              <a:off x="6320556" y="5044644"/>
              <a:ext cx="7947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무작위성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EB39AA5-09B9-D54F-A638-7D96C6F648C9}"/>
                </a:ext>
              </a:extLst>
            </p:cNvPr>
            <p:cNvSpPr/>
            <p:nvPr/>
          </p:nvSpPr>
          <p:spPr>
            <a:xfrm>
              <a:off x="8286555" y="2107767"/>
              <a:ext cx="2043216" cy="1143534"/>
            </a:xfrm>
            <a:prstGeom prst="rect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EF07B2C-59AF-0249-BADF-9EB549B9B0DD}"/>
                </a:ext>
              </a:extLst>
            </p:cNvPr>
            <p:cNvSpPr/>
            <p:nvPr/>
          </p:nvSpPr>
          <p:spPr>
            <a:xfrm>
              <a:off x="10749776" y="2107767"/>
              <a:ext cx="1108082" cy="1143534"/>
            </a:xfrm>
            <a:prstGeom prst="rect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6EC47D6-F26E-6947-B257-2522B8EEA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43635" y="3932558"/>
              <a:ext cx="875526" cy="594000"/>
            </a:xfrm>
            <a:prstGeom prst="rect">
              <a:avLst/>
            </a:prstGeom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D32535F-D640-EF42-86CD-515C47D66959}"/>
                </a:ext>
              </a:extLst>
            </p:cNvPr>
            <p:cNvGrpSpPr/>
            <p:nvPr/>
          </p:nvGrpSpPr>
          <p:grpSpPr>
            <a:xfrm>
              <a:off x="8760159" y="3650270"/>
              <a:ext cx="72419" cy="35179"/>
              <a:chOff x="7797901" y="4148138"/>
              <a:chExt cx="148330" cy="75410"/>
            </a:xfrm>
          </p:grpSpPr>
          <p:cxnSp>
            <p:nvCxnSpPr>
              <p:cNvPr id="57" name="직선 연결선 120">
                <a:extLst>
                  <a:ext uri="{FF2B5EF4-FFF2-40B4-BE49-F238E27FC236}">
                    <a16:creationId xmlns:a16="http://schemas.microsoft.com/office/drawing/2014/main" id="{309CF9AB-82EE-A548-AE79-2BF95E8150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121">
                <a:extLst>
                  <a:ext uri="{FF2B5EF4-FFF2-40B4-BE49-F238E27FC236}">
                    <a16:creationId xmlns:a16="http://schemas.microsoft.com/office/drawing/2014/main" id="{6E1A7EDB-6C4E-2E44-9BF0-8B71DE1A08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E7123EA-D00C-734D-8514-FD7631A53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2194" y="3932558"/>
              <a:ext cx="870196" cy="590384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D6F5C91-CFFB-1041-845B-3F6AAEC4FC0C}"/>
                </a:ext>
              </a:extLst>
            </p:cNvPr>
            <p:cNvGrpSpPr/>
            <p:nvPr/>
          </p:nvGrpSpPr>
          <p:grpSpPr>
            <a:xfrm>
              <a:off x="9898718" y="3650270"/>
              <a:ext cx="72419" cy="35179"/>
              <a:chOff x="7797901" y="4148138"/>
              <a:chExt cx="148330" cy="75410"/>
            </a:xfrm>
          </p:grpSpPr>
          <p:cxnSp>
            <p:nvCxnSpPr>
              <p:cNvPr id="55" name="직선 연결선 120">
                <a:extLst>
                  <a:ext uri="{FF2B5EF4-FFF2-40B4-BE49-F238E27FC236}">
                    <a16:creationId xmlns:a16="http://schemas.microsoft.com/office/drawing/2014/main" id="{8FB170F0-9042-1A4B-9D69-4F9BF64E8B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121">
                <a:extLst>
                  <a:ext uri="{FF2B5EF4-FFF2-40B4-BE49-F238E27FC236}">
                    <a16:creationId xmlns:a16="http://schemas.microsoft.com/office/drawing/2014/main" id="{C3BD8865-648B-C64E-BD28-C254768B2E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47861-0DAE-0E43-8582-82DAF81160DD}"/>
                </a:ext>
              </a:extLst>
            </p:cNvPr>
            <p:cNvSpPr txBox="1"/>
            <p:nvPr/>
          </p:nvSpPr>
          <p:spPr>
            <a:xfrm>
              <a:off x="8466822" y="2331443"/>
              <a:ext cx="1667054" cy="740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불균형 데이터</a:t>
              </a:r>
              <a:endPara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2604C1F-B8A8-D14E-944F-682C29D4DE62}"/>
                </a:ext>
              </a:extLst>
            </p:cNvPr>
            <p:cNvSpPr txBox="1"/>
            <p:nvPr/>
          </p:nvSpPr>
          <p:spPr>
            <a:xfrm>
              <a:off x="10470290" y="2447056"/>
              <a:ext cx="1667054" cy="402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속도</a:t>
              </a:r>
              <a:endPara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682B425-15E4-A348-80AD-DD80DF8E1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35373" y="3934868"/>
              <a:ext cx="870196" cy="590384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42CC285-8CD8-5347-82B3-276C86C4F57B}"/>
                </a:ext>
              </a:extLst>
            </p:cNvPr>
            <p:cNvGrpSpPr/>
            <p:nvPr/>
          </p:nvGrpSpPr>
          <p:grpSpPr>
            <a:xfrm>
              <a:off x="11251897" y="3652580"/>
              <a:ext cx="72419" cy="35179"/>
              <a:chOff x="7797901" y="4148138"/>
              <a:chExt cx="148330" cy="75410"/>
            </a:xfrm>
          </p:grpSpPr>
          <p:cxnSp>
            <p:nvCxnSpPr>
              <p:cNvPr id="53" name="직선 연결선 120">
                <a:extLst>
                  <a:ext uri="{FF2B5EF4-FFF2-40B4-BE49-F238E27FC236}">
                    <a16:creationId xmlns:a16="http://schemas.microsoft.com/office/drawing/2014/main" id="{C5759262-CF36-5A49-B29E-3AEFA83340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121">
                <a:extLst>
                  <a:ext uri="{FF2B5EF4-FFF2-40B4-BE49-F238E27FC236}">
                    <a16:creationId xmlns:a16="http://schemas.microsoft.com/office/drawing/2014/main" id="{BB037CD3-6A42-EE44-8B6C-DD50D6C1F0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D71EA92-4EE7-6D48-A580-2C36FC451248}"/>
                </a:ext>
              </a:extLst>
            </p:cNvPr>
            <p:cNvSpPr txBox="1"/>
            <p:nvPr/>
          </p:nvSpPr>
          <p:spPr>
            <a:xfrm>
              <a:off x="8334237" y="4084928"/>
              <a:ext cx="878728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scale_pos_weight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F978F2-E9A4-244C-BD78-125727DAE3FE}"/>
                </a:ext>
              </a:extLst>
            </p:cNvPr>
            <p:cNvSpPr txBox="1"/>
            <p:nvPr/>
          </p:nvSpPr>
          <p:spPr>
            <a:xfrm>
              <a:off x="9459354" y="4084418"/>
              <a:ext cx="878728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max_delta_step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37D5083-F3E8-D94E-9CD2-B4296BB47EEF}"/>
                </a:ext>
              </a:extLst>
            </p:cNvPr>
            <p:cNvSpPr txBox="1"/>
            <p:nvPr/>
          </p:nvSpPr>
          <p:spPr>
            <a:xfrm>
              <a:off x="10808478" y="4084418"/>
              <a:ext cx="878728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tree_method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2A88F0-137B-0A43-8096-A8CCD3185C8F}"/>
                </a:ext>
              </a:extLst>
            </p:cNvPr>
            <p:cNvSpPr txBox="1"/>
            <p:nvPr/>
          </p:nvSpPr>
          <p:spPr>
            <a:xfrm>
              <a:off x="8253643" y="5048933"/>
              <a:ext cx="1013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200" dirty="0"/>
                <a:t>성능지표에 관심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C90FDAB-66DF-4B4F-BC17-2F5457DC4069}"/>
                </a:ext>
              </a:extLst>
            </p:cNvPr>
            <p:cNvSpPr txBox="1"/>
            <p:nvPr/>
          </p:nvSpPr>
          <p:spPr>
            <a:xfrm>
              <a:off x="9363864" y="5044644"/>
              <a:ext cx="11421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200" dirty="0"/>
                <a:t>올바른 확률에 관심</a:t>
              </a:r>
            </a:p>
          </p:txBody>
        </p:sp>
        <p:sp>
          <p:nvSpPr>
            <p:cNvPr id="45" name="줄무늬가 있는 오른쪽 화살표[S] 44">
              <a:extLst>
                <a:ext uri="{FF2B5EF4-FFF2-40B4-BE49-F238E27FC236}">
                  <a16:creationId xmlns:a16="http://schemas.microsoft.com/office/drawing/2014/main" id="{143C8300-86C2-DE42-B7A7-BB7F6CAC7B8C}"/>
                </a:ext>
              </a:extLst>
            </p:cNvPr>
            <p:cNvSpPr/>
            <p:nvPr/>
          </p:nvSpPr>
          <p:spPr>
            <a:xfrm rot="5400000">
              <a:off x="2430915" y="4077635"/>
              <a:ext cx="412595" cy="276999"/>
            </a:xfrm>
            <a:prstGeom prst="striped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줄무늬가 있는 오른쪽 화살표[S] 45">
              <a:extLst>
                <a:ext uri="{FF2B5EF4-FFF2-40B4-BE49-F238E27FC236}">
                  <a16:creationId xmlns:a16="http://schemas.microsoft.com/office/drawing/2014/main" id="{E7E6302A-C022-E34F-99C9-A9E5858C6EE4}"/>
                </a:ext>
              </a:extLst>
            </p:cNvPr>
            <p:cNvSpPr/>
            <p:nvPr/>
          </p:nvSpPr>
          <p:spPr>
            <a:xfrm rot="5400000">
              <a:off x="5660268" y="4049542"/>
              <a:ext cx="412595" cy="276999"/>
            </a:xfrm>
            <a:prstGeom prst="striped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7" name="줄무늬가 있는 오른쪽 화살표[S] 46">
              <a:extLst>
                <a:ext uri="{FF2B5EF4-FFF2-40B4-BE49-F238E27FC236}">
                  <a16:creationId xmlns:a16="http://schemas.microsoft.com/office/drawing/2014/main" id="{8A3B26F9-87AB-4445-B04F-8BD3AEE4C354}"/>
                </a:ext>
              </a:extLst>
            </p:cNvPr>
            <p:cNvSpPr/>
            <p:nvPr/>
          </p:nvSpPr>
          <p:spPr>
            <a:xfrm rot="16200000">
              <a:off x="3480808" y="4049543"/>
              <a:ext cx="412595" cy="276999"/>
            </a:xfrm>
            <a:prstGeom prst="stripedRightArrow">
              <a:avLst/>
            </a:prstGeom>
            <a:solidFill>
              <a:srgbClr val="EA4D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8" name="줄무늬가 있는 오른쪽 화살표[S] 47">
              <a:extLst>
                <a:ext uri="{FF2B5EF4-FFF2-40B4-BE49-F238E27FC236}">
                  <a16:creationId xmlns:a16="http://schemas.microsoft.com/office/drawing/2014/main" id="{D43B77C6-07B1-8F4A-B66B-36B78F180CF3}"/>
                </a:ext>
              </a:extLst>
            </p:cNvPr>
            <p:cNvSpPr/>
            <p:nvPr/>
          </p:nvSpPr>
          <p:spPr>
            <a:xfrm rot="16200000">
              <a:off x="4564186" y="4054057"/>
              <a:ext cx="412595" cy="276999"/>
            </a:xfrm>
            <a:prstGeom prst="stripedRightArrow">
              <a:avLst/>
            </a:prstGeom>
            <a:solidFill>
              <a:srgbClr val="EA4D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410FF8-73A1-BB4A-8148-0B58D5B5CF65}"/>
                </a:ext>
              </a:extLst>
            </p:cNvPr>
            <p:cNvSpPr txBox="1"/>
            <p:nvPr/>
          </p:nvSpPr>
          <p:spPr>
            <a:xfrm>
              <a:off x="10777390" y="4549559"/>
              <a:ext cx="10214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/>
                <a:t> hist or </a:t>
              </a:r>
              <a:r>
                <a:rPr kumimoji="1" lang="en-US" altLang="ko-Kore-KR" sz="1000" dirty="0" err="1"/>
                <a:t>gpu_hist</a:t>
              </a:r>
              <a:endParaRPr kumimoji="1" lang="ko-Kore-KR" altLang="en-US" sz="10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E765318-257A-B84A-81BC-EE679865C613}"/>
                </a:ext>
              </a:extLst>
            </p:cNvPr>
            <p:cNvSpPr txBox="1"/>
            <p:nvPr/>
          </p:nvSpPr>
          <p:spPr>
            <a:xfrm>
              <a:off x="8196961" y="4551959"/>
              <a:ext cx="11112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00" dirty="0"/>
                <a:t>가중치 균형조절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125346-B59E-5447-A878-F1EF4145C24A}"/>
                </a:ext>
              </a:extLst>
            </p:cNvPr>
            <p:cNvSpPr txBox="1"/>
            <p:nvPr/>
          </p:nvSpPr>
          <p:spPr>
            <a:xfrm>
              <a:off x="9535477" y="4549559"/>
              <a:ext cx="7264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00" dirty="0"/>
                <a:t>유한 숫자</a:t>
              </a:r>
            </a:p>
          </p:txBody>
        </p:sp>
        <p:sp>
          <p:nvSpPr>
            <p:cNvPr id="52" name="줄무늬가 있는 오른쪽 화살표[S] 51">
              <a:extLst>
                <a:ext uri="{FF2B5EF4-FFF2-40B4-BE49-F238E27FC236}">
                  <a16:creationId xmlns:a16="http://schemas.microsoft.com/office/drawing/2014/main" id="{A131BE88-47BC-8444-A2E4-C1E7A24A34DD}"/>
                </a:ext>
              </a:extLst>
            </p:cNvPr>
            <p:cNvSpPr/>
            <p:nvPr/>
          </p:nvSpPr>
          <p:spPr>
            <a:xfrm rot="5400000">
              <a:off x="6690689" y="4089250"/>
              <a:ext cx="412595" cy="276999"/>
            </a:xfrm>
            <a:prstGeom prst="striped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091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9F698-C9D3-7D49-B181-A47CBD11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Model Selection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D01773-774C-C44B-9AA5-1D28EE240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Train_test_split</a:t>
            </a:r>
            <a:r>
              <a:rPr kumimoji="1" lang="en-US" altLang="ko-KR" dirty="0"/>
              <a:t>()</a:t>
            </a:r>
          </a:p>
          <a:p>
            <a:r>
              <a:rPr kumimoji="1" lang="en-US" altLang="ko-KR" dirty="0"/>
              <a:t>Cross Validation</a:t>
            </a:r>
          </a:p>
          <a:p>
            <a:r>
              <a:rPr kumimoji="1" lang="en-US" altLang="ko-KR" dirty="0" err="1"/>
              <a:t>GridSearchCV</a:t>
            </a:r>
            <a:r>
              <a:rPr kumimoji="1"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603349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B5D48-1A16-C840-87C4-939E4881E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LightGBM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DACC7B-9F31-CD49-95C4-A1F8306DE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What is </a:t>
            </a:r>
            <a:r>
              <a:rPr kumimoji="1" lang="en-US" altLang="ko-KR" dirty="0" err="1"/>
              <a:t>LightGBM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Parameter of </a:t>
            </a:r>
            <a:r>
              <a:rPr kumimoji="1" lang="en-US" altLang="ko-KR" dirty="0" err="1"/>
              <a:t>LightGBM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4245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995E2-DAEF-E945-ACDC-24E0730A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LightGBM</a:t>
            </a:r>
            <a:r>
              <a:rPr kumimoji="1" lang="en-US" altLang="ko-KR" dirty="0"/>
              <a:t> – What is </a:t>
            </a:r>
            <a:r>
              <a:rPr kumimoji="1" lang="en-US" altLang="ko-KR" dirty="0" err="1"/>
              <a:t>LightGBM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06D8A9-656C-2444-8F13-2E56F2C1A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</a:rPr>
              <a:t>메인 기술은 </a:t>
            </a:r>
            <a:r>
              <a:rPr lang="en" altLang="ko-Kore-KR" b="1" i="0" dirty="0">
                <a:effectLst/>
              </a:rPr>
              <a:t>GOSS(Gradient-based One-Side Sampling)</a:t>
            </a:r>
            <a:r>
              <a:rPr lang="ko-KR" altLang="en-US" b="0" i="0" dirty="0">
                <a:effectLst/>
              </a:rPr>
              <a:t>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" altLang="ko-Kore-KR" b="0" i="0" dirty="0">
                <a:effectLst/>
              </a:rPr>
              <a:t>GOSS</a:t>
            </a:r>
            <a:r>
              <a:rPr lang="ko-KR" altLang="en-US" b="0" i="0" dirty="0">
                <a:effectLst/>
              </a:rPr>
              <a:t>는 </a:t>
            </a:r>
            <a:r>
              <a:rPr lang="en" altLang="ko-Kore-KR" b="0" i="0" dirty="0">
                <a:effectLst/>
              </a:rPr>
              <a:t>Information gain</a:t>
            </a:r>
            <a:r>
              <a:rPr lang="ko-KR" altLang="en-US" b="0" i="0" dirty="0">
                <a:effectLst/>
              </a:rPr>
              <a:t>을 계산할 때 기울기가 작은</a:t>
            </a:r>
            <a:r>
              <a:rPr lang="en-US" altLang="ko-KR" b="0" i="0" dirty="0">
                <a:effectLst/>
              </a:rPr>
              <a:t>(</a:t>
            </a:r>
            <a:r>
              <a:rPr lang="ko-KR" altLang="en-US" b="0" i="0" dirty="0">
                <a:effectLst/>
              </a:rPr>
              <a:t>가중치가 작은</a:t>
            </a:r>
            <a:r>
              <a:rPr lang="en-US" altLang="ko-KR" b="0" i="0" dirty="0">
                <a:effectLst/>
              </a:rPr>
              <a:t>)</a:t>
            </a:r>
            <a:r>
              <a:rPr lang="ko-KR" altLang="en-US" b="0" i="0" dirty="0">
                <a:effectLst/>
              </a:rPr>
              <a:t>개체에 승수 상수를 적용하여 데이터 증폭</a:t>
            </a:r>
            <a:endParaRPr lang="en-US" altLang="ko-KR" b="0" i="0" dirty="0">
              <a:effectLst/>
            </a:endParaRPr>
          </a:p>
          <a:p>
            <a:r>
              <a:rPr lang="ko-KR" altLang="en-US" b="0" i="0" dirty="0">
                <a:effectLst/>
              </a:rPr>
              <a:t>데이터 분포를 많이 변경하지 </a:t>
            </a:r>
            <a:r>
              <a:rPr lang="ko-KR" altLang="en-US" dirty="0"/>
              <a:t>않아도</a:t>
            </a:r>
            <a:r>
              <a:rPr lang="ko-KR" altLang="en-US" b="0" i="0" dirty="0">
                <a:effectLst/>
              </a:rPr>
              <a:t> 훈련이 덜 된 개체에 초점을 보다 잘 맞춤</a:t>
            </a:r>
            <a:endParaRPr lang="ko-Kore-KR" altLang="en-US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4282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A9CB1-6819-0B43-84A9-8C1AB9C2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LightGBM</a:t>
            </a:r>
            <a:r>
              <a:rPr kumimoji="1" lang="en-US" altLang="ko-KR" dirty="0"/>
              <a:t> – What is </a:t>
            </a:r>
            <a:r>
              <a:rPr kumimoji="1" lang="en-US" altLang="ko-KR" dirty="0" err="1"/>
              <a:t>LightGBM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5B9F61-7AF9-2040-B6A8-EA62CCCD7EEF}"/>
              </a:ext>
            </a:extLst>
          </p:cNvPr>
          <p:cNvGrpSpPr/>
          <p:nvPr/>
        </p:nvGrpSpPr>
        <p:grpSpPr>
          <a:xfrm>
            <a:off x="1105665" y="2373548"/>
            <a:ext cx="3660888" cy="3437257"/>
            <a:chOff x="599827" y="1697502"/>
            <a:chExt cx="5057930" cy="498879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EE258DA-7136-4645-BF78-86F1DB3870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827" y="3307818"/>
              <a:ext cx="5057930" cy="1768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곱하기 6">
              <a:extLst>
                <a:ext uri="{FF2B5EF4-FFF2-40B4-BE49-F238E27FC236}">
                  <a16:creationId xmlns:a16="http://schemas.microsoft.com/office/drawing/2014/main" id="{27EE9C29-1618-5C46-8B35-D5B776A9F7DD}"/>
                </a:ext>
              </a:extLst>
            </p:cNvPr>
            <p:cNvSpPr/>
            <p:nvPr/>
          </p:nvSpPr>
          <p:spPr>
            <a:xfrm>
              <a:off x="668964" y="1697502"/>
              <a:ext cx="4988793" cy="4988793"/>
            </a:xfrm>
            <a:prstGeom prst="mathMultiply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DEBF55-67B1-924D-B443-435319109CF7}"/>
              </a:ext>
            </a:extLst>
          </p:cNvPr>
          <p:cNvGrpSpPr/>
          <p:nvPr/>
        </p:nvGrpSpPr>
        <p:grpSpPr>
          <a:xfrm>
            <a:off x="6353810" y="3307818"/>
            <a:ext cx="5213350" cy="2275236"/>
            <a:chOff x="6353810" y="3307818"/>
            <a:chExt cx="5213350" cy="2275236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D5716464-BE76-6B4A-A03F-73C112F0B4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3810" y="3307818"/>
              <a:ext cx="5213350" cy="165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DC1C42-4BD7-384C-AC66-8DABE209FE1E}"/>
                </a:ext>
              </a:extLst>
            </p:cNvPr>
            <p:cNvSpPr txBox="1"/>
            <p:nvPr/>
          </p:nvSpPr>
          <p:spPr>
            <a:xfrm>
              <a:off x="7025640" y="5213722"/>
              <a:ext cx="4089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소요되는 시간과 메모리 모두 절약가능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4914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E33EA-C1FC-A647-9F92-9DADD097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LightGBM</a:t>
            </a:r>
            <a:r>
              <a:rPr kumimoji="1" lang="en-US" altLang="ko-KR" dirty="0"/>
              <a:t> – Parameter of </a:t>
            </a:r>
            <a:r>
              <a:rPr kumimoji="1" lang="en-US" altLang="ko-KR" dirty="0" err="1"/>
              <a:t>LightGBM</a:t>
            </a:r>
            <a:endParaRPr kumimoji="1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D3E389-1CEA-5B40-A4BE-A3F73C0175E4}"/>
              </a:ext>
            </a:extLst>
          </p:cNvPr>
          <p:cNvGrpSpPr/>
          <p:nvPr/>
        </p:nvGrpSpPr>
        <p:grpSpPr>
          <a:xfrm>
            <a:off x="597663" y="2574695"/>
            <a:ext cx="11364583" cy="2419092"/>
            <a:chOff x="772761" y="2107767"/>
            <a:chExt cx="11364583" cy="2419092"/>
          </a:xfrm>
        </p:grpSpPr>
        <p:cxnSp>
          <p:nvCxnSpPr>
            <p:cNvPr id="5" name="직선 연결선 157">
              <a:extLst>
                <a:ext uri="{FF2B5EF4-FFF2-40B4-BE49-F238E27FC236}">
                  <a16:creationId xmlns:a16="http://schemas.microsoft.com/office/drawing/2014/main" id="{9DC420F5-31D3-CD42-B79A-C0A25C593330}"/>
                </a:ext>
              </a:extLst>
            </p:cNvPr>
            <p:cNvCxnSpPr>
              <a:cxnSpLocks/>
            </p:cNvCxnSpPr>
            <p:nvPr/>
          </p:nvCxnSpPr>
          <p:spPr>
            <a:xfrm>
              <a:off x="883141" y="3920943"/>
              <a:ext cx="1145684" cy="0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B69A76-5D37-F147-8F59-3F90AB9FBF6E}"/>
                </a:ext>
              </a:extLst>
            </p:cNvPr>
            <p:cNvSpPr txBox="1"/>
            <p:nvPr/>
          </p:nvSpPr>
          <p:spPr>
            <a:xfrm>
              <a:off x="777388" y="3982012"/>
              <a:ext cx="1217000" cy="278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ore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하이퍼파라미터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7" name="직선 연결선 170">
              <a:extLst>
                <a:ext uri="{FF2B5EF4-FFF2-40B4-BE49-F238E27FC236}">
                  <a16:creationId xmlns:a16="http://schemas.microsoft.com/office/drawing/2014/main" id="{9087E385-DF2E-554E-9B05-51174328B78F}"/>
                </a:ext>
              </a:extLst>
            </p:cNvPr>
            <p:cNvCxnSpPr>
              <a:cxnSpLocks/>
            </p:cNvCxnSpPr>
            <p:nvPr/>
          </p:nvCxnSpPr>
          <p:spPr>
            <a:xfrm>
              <a:off x="878514" y="2107769"/>
              <a:ext cx="1145684" cy="0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1037CD-3A73-9A4E-9192-0B099FB59944}"/>
                </a:ext>
              </a:extLst>
            </p:cNvPr>
            <p:cNvSpPr txBox="1"/>
            <p:nvPr/>
          </p:nvSpPr>
          <p:spPr>
            <a:xfrm>
              <a:off x="772761" y="2168838"/>
              <a:ext cx="479618" cy="278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ore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문제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269AFA3-AA42-8D48-8794-1A149B005A61}"/>
                </a:ext>
              </a:extLst>
            </p:cNvPr>
            <p:cNvSpPr/>
            <p:nvPr/>
          </p:nvSpPr>
          <p:spPr>
            <a:xfrm>
              <a:off x="2642402" y="2107769"/>
              <a:ext cx="5129022" cy="1143534"/>
            </a:xfrm>
            <a:prstGeom prst="rect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1A94DE-25E7-2647-AE3A-575CD7B06C96}"/>
                </a:ext>
              </a:extLst>
            </p:cNvPr>
            <p:cNvSpPr txBox="1"/>
            <p:nvPr/>
          </p:nvSpPr>
          <p:spPr>
            <a:xfrm>
              <a:off x="4378278" y="2478453"/>
              <a:ext cx="1667054" cy="402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과적합</a:t>
              </a:r>
              <a:endPara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ADD33A3-490A-2F4D-B476-E28747AC9863}"/>
                </a:ext>
              </a:extLst>
            </p:cNvPr>
            <p:cNvGrpSpPr/>
            <p:nvPr/>
          </p:nvGrpSpPr>
          <p:grpSpPr>
            <a:xfrm>
              <a:off x="3041291" y="3665096"/>
              <a:ext cx="72419" cy="35179"/>
              <a:chOff x="7797901" y="4148138"/>
              <a:chExt cx="148330" cy="75410"/>
            </a:xfrm>
          </p:grpSpPr>
          <p:cxnSp>
            <p:nvCxnSpPr>
              <p:cNvPr id="57" name="직선 연결선 102">
                <a:extLst>
                  <a:ext uri="{FF2B5EF4-FFF2-40B4-BE49-F238E27FC236}">
                    <a16:creationId xmlns:a16="http://schemas.microsoft.com/office/drawing/2014/main" id="{2D6AFFCE-6E9E-724D-A145-48D1F02343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105">
                <a:extLst>
                  <a:ext uri="{FF2B5EF4-FFF2-40B4-BE49-F238E27FC236}">
                    <a16:creationId xmlns:a16="http://schemas.microsoft.com/office/drawing/2014/main" id="{65945E26-91AE-2E49-AB37-C18C87FAD5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8681836-8622-D949-A6A0-4B028FFEF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2402" y="3920943"/>
              <a:ext cx="870196" cy="590384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1406B8E-CF6E-FC46-83F9-62CA8F999DFA}"/>
                </a:ext>
              </a:extLst>
            </p:cNvPr>
            <p:cNvGrpSpPr/>
            <p:nvPr/>
          </p:nvGrpSpPr>
          <p:grpSpPr>
            <a:xfrm>
              <a:off x="4104930" y="3665096"/>
              <a:ext cx="72419" cy="35179"/>
              <a:chOff x="7797901" y="4148138"/>
              <a:chExt cx="148330" cy="75410"/>
            </a:xfrm>
          </p:grpSpPr>
          <p:cxnSp>
            <p:nvCxnSpPr>
              <p:cNvPr id="55" name="직선 연결선 111">
                <a:extLst>
                  <a:ext uri="{FF2B5EF4-FFF2-40B4-BE49-F238E27FC236}">
                    <a16:creationId xmlns:a16="http://schemas.microsoft.com/office/drawing/2014/main" id="{726CF2B7-66FF-7343-BFDD-EF3EE7E37B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112">
                <a:extLst>
                  <a:ext uri="{FF2B5EF4-FFF2-40B4-BE49-F238E27FC236}">
                    <a16:creationId xmlns:a16="http://schemas.microsoft.com/office/drawing/2014/main" id="{80C4A770-A967-044A-9CD8-B2CAFCAD12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A5AA2A3-399E-4045-9B94-FFB2F9C1A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6042" y="3920943"/>
              <a:ext cx="870196" cy="590384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4300AA8-6A7C-2748-AAA3-5A991667FF71}"/>
                </a:ext>
              </a:extLst>
            </p:cNvPr>
            <p:cNvGrpSpPr/>
            <p:nvPr/>
          </p:nvGrpSpPr>
          <p:grpSpPr>
            <a:xfrm>
              <a:off x="5168571" y="3665096"/>
              <a:ext cx="72419" cy="35179"/>
              <a:chOff x="7797901" y="4148138"/>
              <a:chExt cx="148330" cy="75410"/>
            </a:xfrm>
          </p:grpSpPr>
          <p:cxnSp>
            <p:nvCxnSpPr>
              <p:cNvPr id="53" name="직선 연결선 114">
                <a:extLst>
                  <a:ext uri="{FF2B5EF4-FFF2-40B4-BE49-F238E27FC236}">
                    <a16:creationId xmlns:a16="http://schemas.microsoft.com/office/drawing/2014/main" id="{344C89A5-A6F6-964A-B31B-6CD1122F43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115">
                <a:extLst>
                  <a:ext uri="{FF2B5EF4-FFF2-40B4-BE49-F238E27FC236}">
                    <a16:creationId xmlns:a16="http://schemas.microsoft.com/office/drawing/2014/main" id="{71DF401C-0367-A540-8367-9C28AFC09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1A36097-77C2-9D4F-9C4C-7602CC88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6963" y="3936475"/>
              <a:ext cx="870196" cy="590384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FDE216B-2B83-8E4E-8D21-DE7B78A24D15}"/>
                </a:ext>
              </a:extLst>
            </p:cNvPr>
            <p:cNvGrpSpPr/>
            <p:nvPr/>
          </p:nvGrpSpPr>
          <p:grpSpPr>
            <a:xfrm>
              <a:off x="6232211" y="3665096"/>
              <a:ext cx="72419" cy="35179"/>
              <a:chOff x="7797901" y="4148138"/>
              <a:chExt cx="148330" cy="75410"/>
            </a:xfrm>
          </p:grpSpPr>
          <p:cxnSp>
            <p:nvCxnSpPr>
              <p:cNvPr id="51" name="직선 연결선 117">
                <a:extLst>
                  <a:ext uri="{FF2B5EF4-FFF2-40B4-BE49-F238E27FC236}">
                    <a16:creationId xmlns:a16="http://schemas.microsoft.com/office/drawing/2014/main" id="{FCC87CC6-C2EE-3D46-ADCA-EB357410F6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118">
                <a:extLst>
                  <a:ext uri="{FF2B5EF4-FFF2-40B4-BE49-F238E27FC236}">
                    <a16:creationId xmlns:a16="http://schemas.microsoft.com/office/drawing/2014/main" id="{7C2A28CE-38E9-AD4E-80FB-894976FB50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3FD966C-646B-5D44-A67E-77341FF15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3322" y="3920943"/>
              <a:ext cx="870196" cy="590384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6536422-93EE-7242-A307-51F7E76E6054}"/>
                </a:ext>
              </a:extLst>
            </p:cNvPr>
            <p:cNvGrpSpPr/>
            <p:nvPr/>
          </p:nvGrpSpPr>
          <p:grpSpPr>
            <a:xfrm>
              <a:off x="7295851" y="3665096"/>
              <a:ext cx="72419" cy="35179"/>
              <a:chOff x="7797901" y="4148138"/>
              <a:chExt cx="148330" cy="75410"/>
            </a:xfrm>
          </p:grpSpPr>
          <p:cxnSp>
            <p:nvCxnSpPr>
              <p:cNvPr id="49" name="직선 연결선 120">
                <a:extLst>
                  <a:ext uri="{FF2B5EF4-FFF2-40B4-BE49-F238E27FC236}">
                    <a16:creationId xmlns:a16="http://schemas.microsoft.com/office/drawing/2014/main" id="{07D813CC-3EA4-EF47-8A23-72ADCBD234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121">
                <a:extLst>
                  <a:ext uri="{FF2B5EF4-FFF2-40B4-BE49-F238E27FC236}">
                    <a16:creationId xmlns:a16="http://schemas.microsoft.com/office/drawing/2014/main" id="{B275FD4B-D83A-D244-9D6B-D1468C32C5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EF61277-7B0A-6543-A20B-EB577E394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6187" y="3920943"/>
              <a:ext cx="870196" cy="59038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726AAB-F2AF-6245-AD10-CCF4DB5B6382}"/>
                </a:ext>
              </a:extLst>
            </p:cNvPr>
            <p:cNvSpPr txBox="1"/>
            <p:nvPr/>
          </p:nvSpPr>
          <p:spPr>
            <a:xfrm>
              <a:off x="2637334" y="4051475"/>
              <a:ext cx="874466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max_bin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1421CF-050D-994B-B911-784588B00317}"/>
                </a:ext>
              </a:extLst>
            </p:cNvPr>
            <p:cNvSpPr txBox="1"/>
            <p:nvPr/>
          </p:nvSpPr>
          <p:spPr>
            <a:xfrm>
              <a:off x="3705244" y="4051475"/>
              <a:ext cx="871796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num_leaves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6249AE-5697-1E47-AC00-45C882FA33EF}"/>
                </a:ext>
              </a:extLst>
            </p:cNvPr>
            <p:cNvSpPr txBox="1"/>
            <p:nvPr/>
          </p:nvSpPr>
          <p:spPr>
            <a:xfrm>
              <a:off x="6892697" y="4067007"/>
              <a:ext cx="874462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min_data_in_leaff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44C682B-45E4-CF44-8892-A6B9C06E7CDA}"/>
                </a:ext>
              </a:extLst>
            </p:cNvPr>
            <p:cNvSpPr txBox="1"/>
            <p:nvPr/>
          </p:nvSpPr>
          <p:spPr>
            <a:xfrm>
              <a:off x="5828254" y="4051475"/>
              <a:ext cx="870196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bagging_freq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BCD22F-13FF-AD4F-A8BC-66515449B64C}"/>
                </a:ext>
              </a:extLst>
            </p:cNvPr>
            <p:cNvSpPr txBox="1"/>
            <p:nvPr/>
          </p:nvSpPr>
          <p:spPr>
            <a:xfrm>
              <a:off x="4781920" y="4051475"/>
              <a:ext cx="878728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lambda_l1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85ADD24-82F5-0B47-AAC7-FA5683780348}"/>
                </a:ext>
              </a:extLst>
            </p:cNvPr>
            <p:cNvSpPr/>
            <p:nvPr/>
          </p:nvSpPr>
          <p:spPr>
            <a:xfrm>
              <a:off x="8286555" y="2107767"/>
              <a:ext cx="2043216" cy="1143534"/>
            </a:xfrm>
            <a:prstGeom prst="rect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CC48AD-3756-5949-85CD-2EC609749228}"/>
                </a:ext>
              </a:extLst>
            </p:cNvPr>
            <p:cNvSpPr/>
            <p:nvPr/>
          </p:nvSpPr>
          <p:spPr>
            <a:xfrm>
              <a:off x="10749776" y="2107767"/>
              <a:ext cx="1108082" cy="1143534"/>
            </a:xfrm>
            <a:prstGeom prst="rect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5E783EE-5B6F-BE44-A583-954BC4DD7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43635" y="3932558"/>
              <a:ext cx="875526" cy="594000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4539D91-0C72-764D-8AC3-17AF4E9204FC}"/>
                </a:ext>
              </a:extLst>
            </p:cNvPr>
            <p:cNvGrpSpPr/>
            <p:nvPr/>
          </p:nvGrpSpPr>
          <p:grpSpPr>
            <a:xfrm>
              <a:off x="8760159" y="3650270"/>
              <a:ext cx="72419" cy="35179"/>
              <a:chOff x="7797901" y="4148138"/>
              <a:chExt cx="148330" cy="75410"/>
            </a:xfrm>
          </p:grpSpPr>
          <p:cxnSp>
            <p:nvCxnSpPr>
              <p:cNvPr id="47" name="직선 연결선 120">
                <a:extLst>
                  <a:ext uri="{FF2B5EF4-FFF2-40B4-BE49-F238E27FC236}">
                    <a16:creationId xmlns:a16="http://schemas.microsoft.com/office/drawing/2014/main" id="{CB1AD8A7-494C-EE49-9DD0-94AC783558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121">
                <a:extLst>
                  <a:ext uri="{FF2B5EF4-FFF2-40B4-BE49-F238E27FC236}">
                    <a16:creationId xmlns:a16="http://schemas.microsoft.com/office/drawing/2014/main" id="{D3BCC57B-F2D8-0E4C-BC48-A3D37DCBCE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6264DBF-E922-A14B-A862-A30299F0B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2194" y="3932558"/>
              <a:ext cx="870196" cy="590384"/>
            </a:xfrm>
            <a:prstGeom prst="rect">
              <a:avLst/>
            </a:prstGeom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1CB2B4-DA71-3146-B53E-541310C9B838}"/>
                </a:ext>
              </a:extLst>
            </p:cNvPr>
            <p:cNvGrpSpPr/>
            <p:nvPr/>
          </p:nvGrpSpPr>
          <p:grpSpPr>
            <a:xfrm>
              <a:off x="9898718" y="3650270"/>
              <a:ext cx="72419" cy="35179"/>
              <a:chOff x="7797901" y="4148138"/>
              <a:chExt cx="148330" cy="75410"/>
            </a:xfrm>
          </p:grpSpPr>
          <p:cxnSp>
            <p:nvCxnSpPr>
              <p:cNvPr id="45" name="직선 연결선 120">
                <a:extLst>
                  <a:ext uri="{FF2B5EF4-FFF2-40B4-BE49-F238E27FC236}">
                    <a16:creationId xmlns:a16="http://schemas.microsoft.com/office/drawing/2014/main" id="{B71CFE82-31B8-A84D-A966-EE0707A0D2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121">
                <a:extLst>
                  <a:ext uri="{FF2B5EF4-FFF2-40B4-BE49-F238E27FC236}">
                    <a16:creationId xmlns:a16="http://schemas.microsoft.com/office/drawing/2014/main" id="{A093820E-7D6F-9B41-A3C0-2F2854711C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EDC68BE-0CF7-C34C-B660-BFFAB7FA49B5}"/>
                </a:ext>
              </a:extLst>
            </p:cNvPr>
            <p:cNvSpPr txBox="1"/>
            <p:nvPr/>
          </p:nvSpPr>
          <p:spPr>
            <a:xfrm>
              <a:off x="8466822" y="2331443"/>
              <a:ext cx="1667054" cy="740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모델</a:t>
              </a:r>
              <a:endPara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2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정확도</a:t>
              </a:r>
              <a:endPara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B319DA-814A-2F40-B545-669F9A2922F7}"/>
                </a:ext>
              </a:extLst>
            </p:cNvPr>
            <p:cNvSpPr txBox="1"/>
            <p:nvPr/>
          </p:nvSpPr>
          <p:spPr>
            <a:xfrm>
              <a:off x="10470290" y="2447056"/>
              <a:ext cx="1667054" cy="402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속도</a:t>
              </a:r>
              <a:endPara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DFD72D9-09EB-324D-BD48-93F05443D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1128" y="3934868"/>
              <a:ext cx="870196" cy="590384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75C7FD1-AA24-9A4D-9067-5040BF14B84F}"/>
                </a:ext>
              </a:extLst>
            </p:cNvPr>
            <p:cNvGrpSpPr/>
            <p:nvPr/>
          </p:nvGrpSpPr>
          <p:grpSpPr>
            <a:xfrm>
              <a:off x="11251897" y="3652580"/>
              <a:ext cx="72419" cy="35179"/>
              <a:chOff x="7797901" y="4148138"/>
              <a:chExt cx="148330" cy="75410"/>
            </a:xfrm>
          </p:grpSpPr>
          <p:cxnSp>
            <p:nvCxnSpPr>
              <p:cNvPr id="43" name="직선 연결선 120">
                <a:extLst>
                  <a:ext uri="{FF2B5EF4-FFF2-40B4-BE49-F238E27FC236}">
                    <a16:creationId xmlns:a16="http://schemas.microsoft.com/office/drawing/2014/main" id="{A2012999-5BEE-694B-87C7-CF265AD1CA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121">
                <a:extLst>
                  <a:ext uri="{FF2B5EF4-FFF2-40B4-BE49-F238E27FC236}">
                    <a16:creationId xmlns:a16="http://schemas.microsoft.com/office/drawing/2014/main" id="{6F467FA4-BD09-E048-AECA-A0A3EFB519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27497-B405-D740-B61E-D188F145234C}"/>
                </a:ext>
              </a:extLst>
            </p:cNvPr>
            <p:cNvSpPr txBox="1"/>
            <p:nvPr/>
          </p:nvSpPr>
          <p:spPr>
            <a:xfrm>
              <a:off x="8334237" y="4084928"/>
              <a:ext cx="878728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num_leaves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051FCB1-95B8-F544-82FA-3F01C0BB6BEC}"/>
                </a:ext>
              </a:extLst>
            </p:cNvPr>
            <p:cNvSpPr txBox="1"/>
            <p:nvPr/>
          </p:nvSpPr>
          <p:spPr>
            <a:xfrm>
              <a:off x="9459354" y="4084418"/>
              <a:ext cx="878728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max_depth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5C9EA13-5D54-874A-8D6E-914B92337CF6}"/>
                </a:ext>
              </a:extLst>
            </p:cNvPr>
            <p:cNvSpPr txBox="1"/>
            <p:nvPr/>
          </p:nvSpPr>
          <p:spPr>
            <a:xfrm>
              <a:off x="10864233" y="4084418"/>
              <a:ext cx="878728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feature_fraction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9" name="줄무늬가 있는 오른쪽 화살표[S] 38">
              <a:extLst>
                <a:ext uri="{FF2B5EF4-FFF2-40B4-BE49-F238E27FC236}">
                  <a16:creationId xmlns:a16="http://schemas.microsoft.com/office/drawing/2014/main" id="{33A1D8CF-AC2A-CD4C-867C-53D60F7B2995}"/>
                </a:ext>
              </a:extLst>
            </p:cNvPr>
            <p:cNvSpPr/>
            <p:nvPr/>
          </p:nvSpPr>
          <p:spPr>
            <a:xfrm rot="5400000">
              <a:off x="2429908" y="4066254"/>
              <a:ext cx="412595" cy="276999"/>
            </a:xfrm>
            <a:prstGeom prst="striped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0" name="줄무늬가 있는 오른쪽 화살표[S] 39">
              <a:extLst>
                <a:ext uri="{FF2B5EF4-FFF2-40B4-BE49-F238E27FC236}">
                  <a16:creationId xmlns:a16="http://schemas.microsoft.com/office/drawing/2014/main" id="{1EF61094-BF59-E94E-8FB7-274EA7E6C9B9}"/>
                </a:ext>
              </a:extLst>
            </p:cNvPr>
            <p:cNvSpPr/>
            <p:nvPr/>
          </p:nvSpPr>
          <p:spPr>
            <a:xfrm rot="5400000">
              <a:off x="3533546" y="4063798"/>
              <a:ext cx="412595" cy="276999"/>
            </a:xfrm>
            <a:prstGeom prst="striped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1" name="줄무늬가 있는 오른쪽 화살표[S] 40">
              <a:extLst>
                <a:ext uri="{FF2B5EF4-FFF2-40B4-BE49-F238E27FC236}">
                  <a16:creationId xmlns:a16="http://schemas.microsoft.com/office/drawing/2014/main" id="{432B1E78-A00C-9B49-8732-8BCACE3B4312}"/>
                </a:ext>
              </a:extLst>
            </p:cNvPr>
            <p:cNvSpPr/>
            <p:nvPr/>
          </p:nvSpPr>
          <p:spPr>
            <a:xfrm rot="16200000">
              <a:off x="8127939" y="4089250"/>
              <a:ext cx="412595" cy="276999"/>
            </a:xfrm>
            <a:prstGeom prst="stripedRightArrow">
              <a:avLst/>
            </a:prstGeom>
            <a:solidFill>
              <a:srgbClr val="EA4D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줄무늬가 있는 오른쪽 화살표[S] 41">
              <a:extLst>
                <a:ext uri="{FF2B5EF4-FFF2-40B4-BE49-F238E27FC236}">
                  <a16:creationId xmlns:a16="http://schemas.microsoft.com/office/drawing/2014/main" id="{E064F672-3DD0-EC4C-8A75-A6D608D5BAAB}"/>
                </a:ext>
              </a:extLst>
            </p:cNvPr>
            <p:cNvSpPr/>
            <p:nvPr/>
          </p:nvSpPr>
          <p:spPr>
            <a:xfrm rot="16200000">
              <a:off x="9300140" y="4076430"/>
              <a:ext cx="412595" cy="276999"/>
            </a:xfrm>
            <a:prstGeom prst="stripedRightArrow">
              <a:avLst/>
            </a:prstGeom>
            <a:solidFill>
              <a:srgbClr val="EA4D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996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0077C-793A-4848-9016-F5506D88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CatBoost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AB4576-F6CE-7642-8796-11F5BCA84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62500" lnSpcReduction="20000"/>
          </a:bodyPr>
          <a:lstStyle/>
          <a:p>
            <a:r>
              <a:rPr lang="en" altLang="ko-Kore-KR" dirty="0" err="1"/>
              <a:t>Catergorical</a:t>
            </a:r>
            <a:r>
              <a:rPr lang="en" altLang="ko-Kore-KR" dirty="0"/>
              <a:t> feature</a:t>
            </a:r>
            <a:r>
              <a:rPr lang="ko-KR" altLang="en-US" dirty="0" err="1"/>
              <a:t>를</a:t>
            </a:r>
            <a:r>
              <a:rPr lang="ko-KR" altLang="en-US" dirty="0"/>
              <a:t> 처리하는데 중점을 둔 알고리즘</a:t>
            </a:r>
            <a:endParaRPr lang="en-US" altLang="ko-KR" dirty="0"/>
          </a:p>
          <a:p>
            <a:r>
              <a:rPr lang="en" altLang="ko-Kore-KR" dirty="0"/>
              <a:t>target leakage </a:t>
            </a:r>
            <a:r>
              <a:rPr lang="ko-KR" altLang="en-US" dirty="0"/>
              <a:t>문제와 범주형 변수 처리 문제를 </a:t>
            </a:r>
            <a:r>
              <a:rPr lang="en" altLang="ko-Kore-KR" b="1" dirty="0"/>
              <a:t>ordering principle</a:t>
            </a:r>
            <a:r>
              <a:rPr lang="ko-KR" altLang="en-US" dirty="0"/>
              <a:t>과 </a:t>
            </a:r>
            <a:r>
              <a:rPr lang="en-US" altLang="ko-KR" b="1" dirty="0"/>
              <a:t>ordered TS </a:t>
            </a:r>
            <a:r>
              <a:rPr lang="ko-KR" altLang="en-US" dirty="0"/>
              <a:t>방법으로 해결</a:t>
            </a:r>
            <a:endParaRPr kumimoji="1" lang="en-US" altLang="ko-KR" dirty="0"/>
          </a:p>
          <a:p>
            <a:endParaRPr kumimoji="1" lang="en-US" altLang="en-US" dirty="0"/>
          </a:p>
          <a:p>
            <a:r>
              <a:rPr lang="en" altLang="ko-Kore-KR" b="1" dirty="0"/>
              <a:t>Ordered TS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ore-KR" dirty="0"/>
              <a:t>Target Statistics(TS)</a:t>
            </a:r>
            <a:r>
              <a:rPr lang="en" altLang="ko-Kore-KR" dirty="0"/>
              <a:t> </a:t>
            </a:r>
            <a:r>
              <a:rPr lang="ko-KR" altLang="en-US" dirty="0"/>
              <a:t>추정치를 </a:t>
            </a:r>
            <a:r>
              <a:rPr lang="en" altLang="ko-Kore-KR" b="1" dirty="0"/>
              <a:t>observed history</a:t>
            </a:r>
            <a:r>
              <a:rPr lang="ko-KR" altLang="en-US" dirty="0"/>
              <a:t>에서만 구하는 방식</a:t>
            </a:r>
            <a:endParaRPr lang="en-US" altLang="ko-KR" dirty="0"/>
          </a:p>
          <a:p>
            <a:r>
              <a:rPr lang="ko-KR" altLang="en-US" dirty="0"/>
              <a:t>현 시점을 기준으로 과거 데이터로만 </a:t>
            </a:r>
            <a:r>
              <a:rPr lang="en" altLang="ko-Kore-KR" dirty="0"/>
              <a:t>TS</a:t>
            </a:r>
            <a:r>
              <a:rPr lang="ko-KR" altLang="en-US" dirty="0" err="1"/>
              <a:t>를</a:t>
            </a:r>
            <a:r>
              <a:rPr lang="ko-KR" altLang="en-US" dirty="0"/>
              <a:t> 추정하기 위해서 무작위 순열</a:t>
            </a:r>
            <a:r>
              <a:rPr lang="en-US" altLang="ko-KR" dirty="0"/>
              <a:t>(</a:t>
            </a:r>
            <a:r>
              <a:rPr lang="ko-KR" altLang="en-US" dirty="0"/>
              <a:t>인공적인 시간</a:t>
            </a:r>
            <a:r>
              <a:rPr lang="en-US" altLang="ko-KR" dirty="0"/>
              <a:t>)</a:t>
            </a:r>
            <a:r>
              <a:rPr lang="ko-KR" altLang="en-US" dirty="0"/>
              <a:t>을 도입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하나의 무작위 순열만으로 </a:t>
            </a:r>
            <a:r>
              <a:rPr lang="en" altLang="ko-Kore-KR" dirty="0"/>
              <a:t>TS</a:t>
            </a:r>
            <a:r>
              <a:rPr lang="ko-KR" altLang="en-US" dirty="0" err="1"/>
              <a:t>를</a:t>
            </a:r>
            <a:r>
              <a:rPr lang="ko-KR" altLang="en-US" dirty="0"/>
              <a:t> 추정하면 과거 </a:t>
            </a:r>
            <a:r>
              <a:rPr lang="en" altLang="ko-Kore-KR" dirty="0"/>
              <a:t>TS</a:t>
            </a:r>
            <a:r>
              <a:rPr lang="ko-KR" altLang="en-US" dirty="0"/>
              <a:t>추정치는 이후 추정치보다 분산이 높을 것이기 때문에</a:t>
            </a:r>
            <a:endParaRPr lang="en-US" altLang="ko-KR" dirty="0"/>
          </a:p>
          <a:p>
            <a:r>
              <a:rPr lang="ko-KR" altLang="en-US" dirty="0"/>
              <a:t>각 단계마다 다른 무작위 순열을 활용</a:t>
            </a:r>
            <a:endParaRPr lang="en-US" altLang="ko-KR" dirty="0"/>
          </a:p>
          <a:p>
            <a:endParaRPr lang="en-US" altLang="ko-KR" dirty="0"/>
          </a:p>
          <a:p>
            <a:r>
              <a:rPr kumimoji="1" lang="en-US" altLang="ko-Kore-KR" b="1" dirty="0"/>
              <a:t>Ordering Principle</a:t>
            </a:r>
          </a:p>
          <a:p>
            <a:r>
              <a:rPr lang="ko-KR" altLang="en-US" dirty="0"/>
              <a:t>매 </a:t>
            </a:r>
            <a:r>
              <a:rPr lang="en" altLang="ko-Kore-KR" dirty="0"/>
              <a:t>boosting round</a:t>
            </a:r>
            <a:r>
              <a:rPr lang="ko-KR" altLang="en-US" dirty="0"/>
              <a:t>마다 같은 데이터를 이용하여 </a:t>
            </a:r>
            <a:r>
              <a:rPr lang="ko-KR" altLang="en-US" dirty="0" err="1"/>
              <a:t>잔차를</a:t>
            </a:r>
            <a:r>
              <a:rPr lang="ko-KR" altLang="en-US" dirty="0"/>
              <a:t> 구하고 학습하기 때문에 </a:t>
            </a:r>
            <a:r>
              <a:rPr lang="en" altLang="ko-Kore-KR" dirty="0"/>
              <a:t>Overfitting</a:t>
            </a:r>
            <a:r>
              <a:rPr lang="ko-KR" altLang="en-US" dirty="0"/>
              <a:t>이 일어나는데 </a:t>
            </a:r>
            <a:endParaRPr lang="en-US" altLang="ko-KR" dirty="0"/>
          </a:p>
          <a:p>
            <a:r>
              <a:rPr lang="ko-KR" altLang="en-US" dirty="0"/>
              <a:t>이를 해결하기 위해 </a:t>
            </a:r>
            <a:r>
              <a:rPr lang="en" altLang="ko-Kore-KR" dirty="0"/>
              <a:t>ordered TS</a:t>
            </a:r>
            <a:r>
              <a:rPr lang="ko-KR" altLang="en-US" dirty="0"/>
              <a:t>와 마찬가지로 무작위 순열을 사용</a:t>
            </a:r>
            <a:endParaRPr lang="en-US" altLang="ko-KR" dirty="0"/>
          </a:p>
          <a:p>
            <a:r>
              <a:rPr lang="en" altLang="ko-Kore-KR" dirty="0" err="1"/>
              <a:t>i</a:t>
            </a:r>
            <a:r>
              <a:rPr lang="ko-KR" altLang="en-US" dirty="0"/>
              <a:t>번째 샘플에 대한 </a:t>
            </a:r>
            <a:r>
              <a:rPr lang="ko-KR" altLang="en-US" dirty="0" err="1"/>
              <a:t>잔차를</a:t>
            </a:r>
            <a:r>
              <a:rPr lang="ko-KR" altLang="en-US" dirty="0"/>
              <a:t> 구하기 위해서 </a:t>
            </a:r>
            <a:r>
              <a:rPr lang="en" altLang="ko-Kore-KR" dirty="0"/>
              <a:t>i-1</a:t>
            </a:r>
            <a:r>
              <a:rPr lang="ko-KR" altLang="en-US" dirty="0"/>
              <a:t>번째 까지 사용한 데이터로 학습한 모델을 사용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동일한 데이터로 계속 학습한 모델로 </a:t>
            </a:r>
            <a:r>
              <a:rPr lang="ko-KR" altLang="en-US" dirty="0" err="1"/>
              <a:t>잔차를</a:t>
            </a:r>
            <a:r>
              <a:rPr lang="ko-KR" altLang="en-US" dirty="0"/>
              <a:t> 갱신하는 것이 아니라 다른 데이터로 학습한 모델로 </a:t>
            </a:r>
            <a:r>
              <a:rPr lang="ko-KR" altLang="en-US" dirty="0" err="1"/>
              <a:t>잔차를</a:t>
            </a:r>
            <a:r>
              <a:rPr lang="ko-KR" altLang="en-US" dirty="0"/>
              <a:t> 갱신하는 것</a:t>
            </a:r>
            <a:endParaRPr lang="en-US" altLang="ko-KR" dirty="0"/>
          </a:p>
          <a:p>
            <a:endParaRPr lang="en-US" altLang="ko-KR" dirty="0"/>
          </a:p>
          <a:p>
            <a:endParaRPr kumimoji="1" lang="en-US" altLang="en-US" dirty="0"/>
          </a:p>
          <a:p>
            <a:endParaRPr kumimoji="1" lang="ko-Kore-KR" altLang="en-US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6724921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B911-A229-7943-8B45-E48DB8441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Performace</a:t>
            </a:r>
            <a:r>
              <a:rPr kumimoji="1" lang="en-US" altLang="ko-KR" dirty="0"/>
              <a:t> Compare</a:t>
            </a:r>
            <a:endParaRPr kumimoji="1" lang="ko-KR" altLang="en-US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FCD6ABBD-851C-B34D-9967-707C5C3BF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479441"/>
              </p:ext>
            </p:extLst>
          </p:nvPr>
        </p:nvGraphicFramePr>
        <p:xfrm>
          <a:off x="873642" y="2782370"/>
          <a:ext cx="10444716" cy="191007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40786">
                  <a:extLst>
                    <a:ext uri="{9D8B030D-6E8A-4147-A177-3AD203B41FA5}">
                      <a16:colId xmlns:a16="http://schemas.microsoft.com/office/drawing/2014/main" val="3424329787"/>
                    </a:ext>
                  </a:extLst>
                </a:gridCol>
                <a:gridCol w="1740786">
                  <a:extLst>
                    <a:ext uri="{9D8B030D-6E8A-4147-A177-3AD203B41FA5}">
                      <a16:colId xmlns:a16="http://schemas.microsoft.com/office/drawing/2014/main" val="3298522875"/>
                    </a:ext>
                  </a:extLst>
                </a:gridCol>
                <a:gridCol w="1740786">
                  <a:extLst>
                    <a:ext uri="{9D8B030D-6E8A-4147-A177-3AD203B41FA5}">
                      <a16:colId xmlns:a16="http://schemas.microsoft.com/office/drawing/2014/main" val="3933000084"/>
                    </a:ext>
                  </a:extLst>
                </a:gridCol>
                <a:gridCol w="1740786">
                  <a:extLst>
                    <a:ext uri="{9D8B030D-6E8A-4147-A177-3AD203B41FA5}">
                      <a16:colId xmlns:a16="http://schemas.microsoft.com/office/drawing/2014/main" val="1868918315"/>
                    </a:ext>
                  </a:extLst>
                </a:gridCol>
                <a:gridCol w="1740786">
                  <a:extLst>
                    <a:ext uri="{9D8B030D-6E8A-4147-A177-3AD203B41FA5}">
                      <a16:colId xmlns:a16="http://schemas.microsoft.com/office/drawing/2014/main" val="2247195911"/>
                    </a:ext>
                  </a:extLst>
                </a:gridCol>
                <a:gridCol w="1740786">
                  <a:extLst>
                    <a:ext uri="{9D8B030D-6E8A-4147-A177-3AD203B41FA5}">
                      <a16:colId xmlns:a16="http://schemas.microsoft.com/office/drawing/2014/main" val="3083499260"/>
                    </a:ext>
                  </a:extLst>
                </a:gridCol>
              </a:tblGrid>
              <a:tr h="636693">
                <a:tc>
                  <a:txBody>
                    <a:bodyPr/>
                    <a:lstStyle/>
                    <a:p>
                      <a:pPr algn="ctr"/>
                      <a:endParaRPr lang="ko-Kore-KR" altLang="en-US" sz="2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932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AdaBoost</a:t>
                      </a:r>
                      <a:endParaRPr lang="ko-Kore-KR" altLang="en-US" sz="2300" dirty="0"/>
                    </a:p>
                  </a:txBody>
                  <a:tcPr>
                    <a:solidFill>
                      <a:srgbClr val="2932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GBM</a:t>
                      </a:r>
                      <a:endParaRPr lang="ko-Kore-KR" altLang="en-US" sz="2300" dirty="0"/>
                    </a:p>
                  </a:txBody>
                  <a:tcPr>
                    <a:solidFill>
                      <a:srgbClr val="2932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 err="1"/>
                        <a:t>XGBoost</a:t>
                      </a:r>
                      <a:endParaRPr lang="ko-Kore-KR" altLang="en-US" sz="2300" dirty="0"/>
                    </a:p>
                  </a:txBody>
                  <a:tcPr>
                    <a:solidFill>
                      <a:srgbClr val="2932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 err="1"/>
                        <a:t>LightGBM</a:t>
                      </a:r>
                      <a:endParaRPr lang="ko-Kore-KR" altLang="en-US" sz="2300" dirty="0"/>
                    </a:p>
                  </a:txBody>
                  <a:tcPr>
                    <a:solidFill>
                      <a:srgbClr val="2932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 err="1"/>
                        <a:t>CatBoost</a:t>
                      </a:r>
                      <a:endParaRPr lang="ko-Kore-KR" altLang="en-US" sz="2300" dirty="0"/>
                    </a:p>
                  </a:txBody>
                  <a:tcPr>
                    <a:solidFill>
                      <a:srgbClr val="2932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080233"/>
                  </a:ext>
                </a:extLst>
              </a:tr>
              <a:tr h="63669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ko-Kore-KR" altLang="en-US" sz="2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932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0.866</a:t>
                      </a:r>
                      <a:endParaRPr lang="ko-Kore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>
                          <a:solidFill>
                            <a:srgbClr val="FF0000"/>
                          </a:solidFill>
                        </a:rPr>
                        <a:t>0.865</a:t>
                      </a:r>
                      <a:endParaRPr lang="ko-Kore-KR" altLang="en-US" sz="23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0.871</a:t>
                      </a:r>
                      <a:endParaRPr lang="ko-Kore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0.872</a:t>
                      </a:r>
                      <a:endParaRPr lang="ko-Kore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>
                          <a:solidFill>
                            <a:srgbClr val="067D68"/>
                          </a:solidFill>
                        </a:rPr>
                        <a:t>0.873</a:t>
                      </a:r>
                      <a:endParaRPr lang="ko-Kore-KR" altLang="en-US" sz="2300" dirty="0">
                        <a:solidFill>
                          <a:srgbClr val="067D6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277335"/>
                  </a:ext>
                </a:extLst>
              </a:tr>
              <a:tr h="63669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>
                          <a:solidFill>
                            <a:schemeClr val="bg1"/>
                          </a:solidFill>
                        </a:rPr>
                        <a:t>Runtime</a:t>
                      </a:r>
                      <a:endParaRPr lang="ko-Kore-KR" altLang="en-US" sz="23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932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0.951</a:t>
                      </a:r>
                      <a:endParaRPr lang="ko-Kore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>
                          <a:solidFill>
                            <a:srgbClr val="FF0000"/>
                          </a:solidFill>
                        </a:rPr>
                        <a:t>1.693</a:t>
                      </a:r>
                      <a:endParaRPr lang="ko-Kore-KR" altLang="en-US" sz="23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0.764</a:t>
                      </a:r>
                      <a:endParaRPr lang="ko-Kore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>
                          <a:solidFill>
                            <a:srgbClr val="067D68"/>
                          </a:solidFill>
                        </a:rPr>
                        <a:t>0.151</a:t>
                      </a:r>
                      <a:endParaRPr lang="ko-Kore-KR" altLang="en-US" sz="2300" dirty="0">
                        <a:solidFill>
                          <a:srgbClr val="067D6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0.550</a:t>
                      </a:r>
                      <a:endParaRPr lang="ko-Kore-KR" alt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546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6742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F39F7-1DA4-EB49-9BA6-E076A733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Code Needed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A5C04-9490-B54D-861B-E1296D2EE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Performance Compare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56384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B0DF2-E7B1-9A43-8793-3DA3F91C79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0118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716E0B-938E-234F-B917-7B7B78D367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 err="1"/>
              <a:t>정윤세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최해원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8132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03BC41-EEE1-5846-85F9-6DBD79115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6AC4A-D621-9F4A-B056-E589DE919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Data Analysis and Preprocessing</a:t>
            </a:r>
          </a:p>
          <a:p>
            <a:r>
              <a:rPr kumimoji="1" lang="en-US" altLang="ko-KR" dirty="0"/>
              <a:t>Modeling</a:t>
            </a:r>
          </a:p>
          <a:p>
            <a:r>
              <a:rPr kumimoji="1" lang="en-US" altLang="ko-KR" dirty="0"/>
              <a:t>Evaluation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6934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2E3DA-BFC2-5F44-80D5-8FBC3669B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 Analysis </a:t>
            </a:r>
            <a:r>
              <a:rPr kumimoji="1" lang="en-US" altLang="ko-KR"/>
              <a:t>and Preprocessing</a:t>
            </a:r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EB3532-0FB8-9C42-9A0B-478209836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Kaggle Dataset [Customer Segmentation Classification] </a:t>
            </a:r>
            <a:endParaRPr lang="en-US" altLang="ko-KR" dirty="0">
              <a:effectLst/>
            </a:endParaRPr>
          </a:p>
          <a:p>
            <a:r>
              <a:rPr lang="en-US" altLang="ko-KR" dirty="0"/>
              <a:t>https://</a:t>
            </a:r>
            <a:r>
              <a:rPr lang="en-US" altLang="ko-KR" dirty="0" err="1"/>
              <a:t>www.kaggle.com</a:t>
            </a:r>
            <a:r>
              <a:rPr lang="en-US" altLang="ko-KR" dirty="0"/>
              <a:t>/kaushiksuresh147/customer-segmentation </a:t>
            </a:r>
            <a:endParaRPr lang="en-US" altLang="ko-KR" dirty="0">
              <a:effectLst/>
            </a:endParaRPr>
          </a:p>
          <a:p>
            <a:r>
              <a:rPr lang="ko-KR" altLang="en-US" dirty="0"/>
              <a:t>한 자동차 회사에서 소비자의 특성을 담은 데이터를 기반으로 고객을 </a:t>
            </a:r>
            <a:r>
              <a:rPr lang="en-US" altLang="ko-KR" b="1" dirty="0"/>
              <a:t>4</a:t>
            </a:r>
            <a:r>
              <a:rPr lang="ko-KR" altLang="en-US" dirty="0"/>
              <a:t>개의 부분 </a:t>
            </a:r>
            <a:r>
              <a:rPr lang="en-US" altLang="ko-KR" b="1" dirty="0"/>
              <a:t>(A,B,C,D)</a:t>
            </a:r>
            <a:r>
              <a:rPr lang="ko-KR" altLang="en-US" dirty="0" err="1"/>
              <a:t>으로</a:t>
            </a:r>
            <a:r>
              <a:rPr lang="ko-KR" altLang="en-US" dirty="0"/>
              <a:t> 분류하는 과제 </a:t>
            </a:r>
            <a:endParaRPr lang="ko-KR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4255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5850</Words>
  <Application>Microsoft Macintosh PowerPoint</Application>
  <PresentationFormat>와이드스크린</PresentationFormat>
  <Paragraphs>949</Paragraphs>
  <Slides>235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235</vt:i4>
      </vt:variant>
    </vt:vector>
  </HeadingPairs>
  <TitlesOfParts>
    <vt:vector size="253" baseType="lpstr">
      <vt:lpstr>Dotum</vt:lpstr>
      <vt:lpstr>맑은 고딕</vt:lpstr>
      <vt:lpstr>ArialMT</vt:lpstr>
      <vt:lpstr>BM YEONSUNG OTF</vt:lpstr>
      <vt:lpstr>G마켓 산스 Bold</vt:lpstr>
      <vt:lpstr>G마켓 산스 Medium</vt:lpstr>
      <vt:lpstr>MalgunGothic</vt:lpstr>
      <vt:lpstr>Microsoft GothicNeo</vt:lpstr>
      <vt:lpstr>Noto Sans CJK KR Bold</vt:lpstr>
      <vt:lpstr>Noto Sans CJK KR DemiLight</vt:lpstr>
      <vt:lpstr>Noto Sans KR</vt:lpstr>
      <vt:lpstr>Arial</vt:lpstr>
      <vt:lpstr>Avenir Next LT Pro</vt:lpstr>
      <vt:lpstr>Calibri</vt:lpstr>
      <vt:lpstr>Cambria Math</vt:lpstr>
      <vt:lpstr>Garamond</vt:lpstr>
      <vt:lpstr>Wingdings</vt:lpstr>
      <vt:lpstr>Office 테마</vt:lpstr>
      <vt:lpstr>1228 전반부</vt:lpstr>
      <vt:lpstr>목차</vt:lpstr>
      <vt:lpstr>Machine Learning</vt:lpstr>
      <vt:lpstr>Machine Learning – 도대체 ML이란 무엇인가</vt:lpstr>
      <vt:lpstr>Machine Learning – ML의 기본 Flow</vt:lpstr>
      <vt:lpstr>PowerPoint 프레젠테이션</vt:lpstr>
      <vt:lpstr>Machine Learning – ML의 기본 Flow</vt:lpstr>
      <vt:lpstr>Scikit Learn</vt:lpstr>
      <vt:lpstr>Model Selection</vt:lpstr>
      <vt:lpstr>PowerPoint 프레젠테이션</vt:lpstr>
      <vt:lpstr>Model Selection – Cross Validation</vt:lpstr>
      <vt:lpstr>PowerPoint 프레젠테이션</vt:lpstr>
      <vt:lpstr>Model Selection – GridSearchCV()</vt:lpstr>
      <vt:lpstr>Preprocessing</vt:lpstr>
      <vt:lpstr>Preprocessing - Example of DACON</vt:lpstr>
      <vt:lpstr>Preprocessing - Example of DACON</vt:lpstr>
      <vt:lpstr>Preprocessing - Example of DACON</vt:lpstr>
      <vt:lpstr>Preprocessing - Example of DACON</vt:lpstr>
      <vt:lpstr>Preprocessing – Importance of data Preprocessing</vt:lpstr>
      <vt:lpstr>Code Needed</vt:lpstr>
      <vt:lpstr>1228 후반부</vt:lpstr>
      <vt:lpstr>목차</vt:lpstr>
      <vt:lpstr>Confusion Matrix</vt:lpstr>
      <vt:lpstr>Accuracy</vt:lpstr>
      <vt:lpstr>Accuracy – What is Accuracy?</vt:lpstr>
      <vt:lpstr>Accuracy – Paradox of Accuracy</vt:lpstr>
      <vt:lpstr>Accuracy – Label-Imbalanced Dataset</vt:lpstr>
      <vt:lpstr>Accuracy – Label-Imbalanced Dataset</vt:lpstr>
      <vt:lpstr>Recall and Precision</vt:lpstr>
      <vt:lpstr>Recall and Precision - Definition</vt:lpstr>
      <vt:lpstr>Recall and Precision - Definition</vt:lpstr>
      <vt:lpstr>Recall and Precision - Code</vt:lpstr>
      <vt:lpstr>Recall and Precision – Trade-off between Recall and Precision</vt:lpstr>
      <vt:lpstr>Recall and Precision – Controlling Threshold</vt:lpstr>
      <vt:lpstr>Recall and Precision – Controlling Threshold</vt:lpstr>
      <vt:lpstr>F1 Score</vt:lpstr>
      <vt:lpstr>F1 Score – What is F1 Score</vt:lpstr>
      <vt:lpstr>F1 Score - Code</vt:lpstr>
      <vt:lpstr>ROC, AUC</vt:lpstr>
      <vt:lpstr>ROC, AUC – What is TPR, FPR?</vt:lpstr>
      <vt:lpstr>ROC, AUC – What is TPR, FPR?</vt:lpstr>
      <vt:lpstr>ROC, AUC – Interpretation of ROC/AUC Graph </vt:lpstr>
      <vt:lpstr>ROC, AUC - Code</vt:lpstr>
      <vt:lpstr>Example</vt:lpstr>
      <vt:lpstr>Example – Controlling Metrics</vt:lpstr>
      <vt:lpstr>Example – Data Preprocessing</vt:lpstr>
      <vt:lpstr>Example – Change Threshold</vt:lpstr>
      <vt:lpstr>Code Needed</vt:lpstr>
      <vt:lpstr>0104</vt:lpstr>
      <vt:lpstr>목차</vt:lpstr>
      <vt:lpstr>DecisionTree</vt:lpstr>
      <vt:lpstr>DecisionTree – What is DecisionTree</vt:lpstr>
      <vt:lpstr>DecisionTree – Entropy vs Gini</vt:lpstr>
      <vt:lpstr>DecisionTree – Making Tree</vt:lpstr>
      <vt:lpstr>DecisionTree – Making Tree</vt:lpstr>
      <vt:lpstr>DecisionTree – Making Tree</vt:lpstr>
      <vt:lpstr>Overfitting Issue</vt:lpstr>
      <vt:lpstr>Ensemble</vt:lpstr>
      <vt:lpstr>Ensemble – What is Ensemble?</vt:lpstr>
      <vt:lpstr>Ensmble – What is Ensemble?</vt:lpstr>
      <vt:lpstr>Ensemble - Voting</vt:lpstr>
      <vt:lpstr>Ensmble - Voting</vt:lpstr>
      <vt:lpstr>Ensemble - Bagging</vt:lpstr>
      <vt:lpstr>PowerPoint 프레젠테이션</vt:lpstr>
      <vt:lpstr>Ensemble - RandomForest</vt:lpstr>
      <vt:lpstr>Ensemble - RandomForest</vt:lpstr>
      <vt:lpstr>Ensemble - RandomForest</vt:lpstr>
      <vt:lpstr>Ensemble - RandomForest</vt:lpstr>
      <vt:lpstr>Code Needed</vt:lpstr>
      <vt:lpstr>0111</vt:lpstr>
      <vt:lpstr>목차</vt:lpstr>
      <vt:lpstr>Bagging vs Boosting</vt:lpstr>
      <vt:lpstr>AdaBoost</vt:lpstr>
      <vt:lpstr>AdaBoost – What is AdaBoost?</vt:lpstr>
      <vt:lpstr>AdaBoost - GBM </vt:lpstr>
      <vt:lpstr>Gradient Boosting Machine</vt:lpstr>
      <vt:lpstr>Gradient Boosting Machine – Gradient Descent Algorithm</vt:lpstr>
      <vt:lpstr>Gradient Boosting Machine – What is GBM?</vt:lpstr>
      <vt:lpstr>Gradient Boosting Machine - GradientBoosting for Classification</vt:lpstr>
      <vt:lpstr>Gradient Boosting Machine - GradientBoosting for Classification</vt:lpstr>
      <vt:lpstr>Gradient Boosting Machine - GradientBoosting for Classification</vt:lpstr>
      <vt:lpstr>Gradient Boosting Machine – Parameter of Gradient Boosting Machine</vt:lpstr>
      <vt:lpstr>XGBoost </vt:lpstr>
      <vt:lpstr>XGBoost – What is XGBoost?</vt:lpstr>
      <vt:lpstr>XGBoost – Parallelization of XGBoost</vt:lpstr>
      <vt:lpstr>XGBoost – Parallelization of XGBoost</vt:lpstr>
      <vt:lpstr>XGBoost – Parallelization of XGBoost</vt:lpstr>
      <vt:lpstr>XGBoost – Parallelization of XGBoost</vt:lpstr>
      <vt:lpstr>XGBoost – Parameter of XGBoost</vt:lpstr>
      <vt:lpstr>LightGBM</vt:lpstr>
      <vt:lpstr>LightGBM – What is LightGBM?</vt:lpstr>
      <vt:lpstr>LightGBM – What is LightGBM?</vt:lpstr>
      <vt:lpstr>LightGBM – Parameter of LightGBM</vt:lpstr>
      <vt:lpstr>CatBoost</vt:lpstr>
      <vt:lpstr>Performace Compare</vt:lpstr>
      <vt:lpstr>Code Needed</vt:lpstr>
      <vt:lpstr>0118</vt:lpstr>
      <vt:lpstr>목차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Modeling - AutoML</vt:lpstr>
      <vt:lpstr>Modeling - AutoML</vt:lpstr>
      <vt:lpstr>Modeling - AutoML</vt:lpstr>
      <vt:lpstr>Modeling - AutoML</vt:lpstr>
      <vt:lpstr>Modeling - AutoML</vt:lpstr>
      <vt:lpstr>Evalutaion</vt:lpstr>
      <vt:lpstr>Evaluation – Customized Voting</vt:lpstr>
      <vt:lpstr>Evaluation – Customized Voting</vt:lpstr>
      <vt:lpstr>Evaluation - GridSearchCV</vt:lpstr>
      <vt:lpstr>Evaluation - Ending</vt:lpstr>
      <vt:lpstr>Evaluation - Ending</vt:lpstr>
      <vt:lpstr>Code Needed</vt:lpstr>
      <vt:lpstr>0125</vt:lpstr>
      <vt:lpstr>목차</vt:lpstr>
      <vt:lpstr>Regression</vt:lpstr>
      <vt:lpstr>Regression</vt:lpstr>
      <vt:lpstr>Univariate Linear Regression</vt:lpstr>
      <vt:lpstr>Univariate Linear Regression</vt:lpstr>
      <vt:lpstr>Regression Metrics</vt:lpstr>
      <vt:lpstr>Multivariate Linear Regression</vt:lpstr>
      <vt:lpstr>Multivariate Linear Regression Example</vt:lpstr>
      <vt:lpstr>Multivariate Linear Regression Example</vt:lpstr>
      <vt:lpstr>Multivariate Linear Regression Example</vt:lpstr>
      <vt:lpstr>Multivariate Linear Regression Example</vt:lpstr>
      <vt:lpstr>Multivariate Linear Regression Example</vt:lpstr>
      <vt:lpstr>Multivariate Linear Regression Example</vt:lpstr>
      <vt:lpstr>Trade-off between Bias and Variance</vt:lpstr>
      <vt:lpstr>Trade-off between Bias and Variance</vt:lpstr>
      <vt:lpstr>Multicollinearity</vt:lpstr>
      <vt:lpstr>Multicollinearity – What is Multicollinearity?</vt:lpstr>
      <vt:lpstr>Multicollinearity – What is Multicollinearity?</vt:lpstr>
      <vt:lpstr>Multicollinearity – What is Multicollinearity?</vt:lpstr>
      <vt:lpstr>Multicollinearity – What is Multicollinearity?</vt:lpstr>
      <vt:lpstr>Multicollinearity – How to check Multicollinearity?</vt:lpstr>
      <vt:lpstr>Multicollinearity – How to check Multicollinearity?</vt:lpstr>
      <vt:lpstr>Multicollinearity – How to check Multicollinearity?</vt:lpstr>
      <vt:lpstr>Multicollinearity – How to check Multicollinearity?</vt:lpstr>
      <vt:lpstr>Multicollinearity – Solution for Multicollinearity Issue</vt:lpstr>
      <vt:lpstr>GraidentDescent vs OLS</vt:lpstr>
      <vt:lpstr>Code Needed</vt:lpstr>
      <vt:lpstr>0208</vt:lpstr>
      <vt:lpstr>목차</vt:lpstr>
      <vt:lpstr>Regression Regularization Method </vt:lpstr>
      <vt:lpstr>Regression Regularization Method - Reason why we regularize – bias vs variance </vt:lpstr>
      <vt:lpstr>Regression Regularization Method - Reason why we regularize – bias vs variance </vt:lpstr>
      <vt:lpstr>Regression Regularization Method - Ridge</vt:lpstr>
      <vt:lpstr>Regression Regularization Method - Lasso</vt:lpstr>
      <vt:lpstr>Regression Regularization Method - Elastic</vt:lpstr>
      <vt:lpstr>LogisticRegression</vt:lpstr>
      <vt:lpstr>LogisticRegression – Limitation of Linear Regression</vt:lpstr>
      <vt:lpstr>LogisticRegression – Limitation of Linear Regression</vt:lpstr>
      <vt:lpstr>LogisticRegression – Probit Regression</vt:lpstr>
      <vt:lpstr>LogisticRegression - Logit Regression</vt:lpstr>
      <vt:lpstr>LogisticRegression</vt:lpstr>
      <vt:lpstr>Regression Tree</vt:lpstr>
      <vt:lpstr>Regression Tree</vt:lpstr>
      <vt:lpstr>Code Needed</vt:lpstr>
      <vt:lpstr>0215</vt:lpstr>
      <vt:lpstr>목차</vt:lpstr>
      <vt:lpstr>Selecting Theme</vt:lpstr>
      <vt:lpstr>Selecting Theme</vt:lpstr>
      <vt:lpstr>Selecting Theme</vt:lpstr>
      <vt:lpstr>Selecting Theme</vt:lpstr>
      <vt:lpstr>Selecting Theme</vt:lpstr>
      <vt:lpstr>Selecting Theme</vt:lpstr>
      <vt:lpstr>Making Data</vt:lpstr>
      <vt:lpstr>Making Data</vt:lpstr>
      <vt:lpstr>Modeling</vt:lpstr>
      <vt:lpstr>Result</vt:lpstr>
      <vt:lpstr>Result</vt:lpstr>
      <vt:lpstr>Ending</vt:lpstr>
      <vt:lpstr>Code Needed</vt:lpstr>
      <vt:lpstr>0222 전반부</vt:lpstr>
      <vt:lpstr>목차</vt:lpstr>
      <vt:lpstr>Curse of Dimensionality </vt:lpstr>
      <vt:lpstr>Curse of Dimensionality</vt:lpstr>
      <vt:lpstr>Principal Component Analysis </vt:lpstr>
      <vt:lpstr>Principal Component Analysis</vt:lpstr>
      <vt:lpstr>Principal Component Analysis</vt:lpstr>
      <vt:lpstr>Principal Component Analysis Example</vt:lpstr>
      <vt:lpstr>Principal Component Analysis Example</vt:lpstr>
      <vt:lpstr>Principal Component Analysis Example</vt:lpstr>
      <vt:lpstr>Linear Discriminant Analysis</vt:lpstr>
      <vt:lpstr>Linear Discriminant Analysis</vt:lpstr>
      <vt:lpstr>Linear Discriminant Analysis</vt:lpstr>
      <vt:lpstr>Singular Value Decomposition, Non-Negative Matrix Factorization</vt:lpstr>
      <vt:lpstr>Singular Value Decomposition, Non-Negative Matrix Factorization</vt:lpstr>
      <vt:lpstr>Example</vt:lpstr>
      <vt:lpstr>Example</vt:lpstr>
      <vt:lpstr>Code Needed</vt:lpstr>
      <vt:lpstr>0222 후반부</vt:lpstr>
      <vt:lpstr>목차</vt:lpstr>
      <vt:lpstr>Overview</vt:lpstr>
      <vt:lpstr>Clustering Metrics</vt:lpstr>
      <vt:lpstr>Clustering Metrics - Overview</vt:lpstr>
      <vt:lpstr>Clustering Metrics - Silhouette Coefficient </vt:lpstr>
      <vt:lpstr>Clustering Metrics - Silhouette Coefficient </vt:lpstr>
      <vt:lpstr>Clustering Metrics - Silhouette Coefficient </vt:lpstr>
      <vt:lpstr>Clustering Metrics - Silhouette Coefficient </vt:lpstr>
      <vt:lpstr>Clustering Metrics – Elbow Method</vt:lpstr>
      <vt:lpstr>K-Means Clustering</vt:lpstr>
      <vt:lpstr>K-Means Clustering - Hard vs Soft Clustering</vt:lpstr>
      <vt:lpstr>K-Means Clustering - Partitional vs Hierarchical Clustering</vt:lpstr>
      <vt:lpstr>K-Means Clustering - Process of K-Means Clustering</vt:lpstr>
      <vt:lpstr>K-Means Clustering - Process of K-Means Clustering</vt:lpstr>
      <vt:lpstr>K-Means Clustering - Process of K-Means Clustering</vt:lpstr>
      <vt:lpstr>K-Means Clustering - Process of K-Means Clustering</vt:lpstr>
      <vt:lpstr>K-Means Clustering - Process of K-Means Clustering</vt:lpstr>
      <vt:lpstr>K-Means Clustering - Process of K-Means Clustering</vt:lpstr>
      <vt:lpstr>K-Means Clustering - Process of K-Means Clustering</vt:lpstr>
      <vt:lpstr>K-Means Clustering - Process of K-Means Clustering</vt:lpstr>
      <vt:lpstr>K-Means Clustering – Effect of initial centroids</vt:lpstr>
      <vt:lpstr>K-Means Clustering – Effect of initial centroids</vt:lpstr>
      <vt:lpstr>K-Means Clustering – Limitations of K-Means Clustering</vt:lpstr>
      <vt:lpstr>DBSCAN</vt:lpstr>
      <vt:lpstr>DBSCAN - Overview</vt:lpstr>
      <vt:lpstr>DBSCAN - Epsilon</vt:lpstr>
      <vt:lpstr>DBSCAN – Border Point</vt:lpstr>
      <vt:lpstr>DBSCAN – Definition of DBSCAN</vt:lpstr>
      <vt:lpstr>DBSCAN - Definition of DBSCAN</vt:lpstr>
      <vt:lpstr>DBSCAN - Definition of DBSCAN</vt:lpstr>
      <vt:lpstr>DBSCAN - Definition of DBSCAN</vt:lpstr>
      <vt:lpstr>Project</vt:lpstr>
      <vt:lpstr>Code Needed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1228 전반부</dc:title>
  <dc:creator>김현우</dc:creator>
  <cp:lastModifiedBy>김현우</cp:lastModifiedBy>
  <cp:revision>5</cp:revision>
  <dcterms:created xsi:type="dcterms:W3CDTF">2022-02-24T07:35:17Z</dcterms:created>
  <dcterms:modified xsi:type="dcterms:W3CDTF">2022-02-25T07:27:10Z</dcterms:modified>
</cp:coreProperties>
</file>